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26"/>
  </p:notesMasterIdLst>
  <p:sldIdLst>
    <p:sldId id="368" r:id="rId2"/>
    <p:sldId id="582" r:id="rId3"/>
    <p:sldId id="591" r:id="rId4"/>
    <p:sldId id="594" r:id="rId5"/>
    <p:sldId id="600" r:id="rId6"/>
    <p:sldId id="602" r:id="rId7"/>
    <p:sldId id="601" r:id="rId8"/>
    <p:sldId id="583" r:id="rId9"/>
    <p:sldId id="590" r:id="rId10"/>
    <p:sldId id="584" r:id="rId11"/>
    <p:sldId id="408" r:id="rId12"/>
    <p:sldId id="585" r:id="rId13"/>
    <p:sldId id="587" r:id="rId14"/>
    <p:sldId id="599" r:id="rId15"/>
    <p:sldId id="596" r:id="rId16"/>
    <p:sldId id="598" r:id="rId17"/>
    <p:sldId id="603" r:id="rId18"/>
    <p:sldId id="604" r:id="rId19"/>
    <p:sldId id="450" r:id="rId20"/>
    <p:sldId id="586" r:id="rId21"/>
    <p:sldId id="595" r:id="rId22"/>
    <p:sldId id="588" r:id="rId23"/>
    <p:sldId id="597" r:id="rId24"/>
    <p:sldId id="30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herine Reilly" initials="KR" lastIdx="1" clrIdx="0">
    <p:extLst>
      <p:ext uri="{19B8F6BF-5375-455C-9EA6-DF929625EA0E}">
        <p15:presenceInfo xmlns:p15="http://schemas.microsoft.com/office/powerpoint/2012/main" userId="Katherine Reilly" providerId="None"/>
      </p:ext>
    </p:extLst>
  </p:cmAuthor>
  <p:cmAuthor id="2" name="Katherine Reilly" initials="KR [2]" lastIdx="1" clrIdx="1">
    <p:extLst>
      <p:ext uri="{19B8F6BF-5375-455C-9EA6-DF929625EA0E}">
        <p15:presenceInfo xmlns:p15="http://schemas.microsoft.com/office/powerpoint/2012/main" userId="d7ebdc5da6c97a7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D1DC"/>
    <a:srgbClr val="D9DAE5"/>
    <a:srgbClr val="231F20"/>
    <a:srgbClr val="482581"/>
    <a:srgbClr val="AB429E"/>
    <a:srgbClr val="F0EBDB"/>
    <a:srgbClr val="DCE0DF"/>
    <a:srgbClr val="4A1566"/>
    <a:srgbClr val="D5F7F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45" autoAdjust="0"/>
    <p:restoredTop sz="93237" autoAdjust="0"/>
  </p:normalViewPr>
  <p:slideViewPr>
    <p:cSldViewPr snapToGrid="0">
      <p:cViewPr varScale="1">
        <p:scale>
          <a:sx n="56" d="100"/>
          <a:sy n="56" d="100"/>
        </p:scale>
        <p:origin x="974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E37649-971D-40C1-B9EA-5B4BCA21FBBA}" type="datetimeFigureOut">
              <a:rPr lang="en-US" smtClean="0"/>
              <a:t>17-Apr-24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CD7E0A-F08D-443F-8C05-8A6795B56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508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D7E0A-F08D-443F-8C05-8A6795B56D5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59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D7E0A-F08D-443F-8C05-8A6795B56D5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941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17-Apr-24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99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17-Apr-24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80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17-Apr-24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60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17-Apr-24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67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17-Apr-24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4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17-Apr-24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20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17-Apr-24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42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17-Apr-24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335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17-Apr-24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22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17-Apr-24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217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17-Apr-24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01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17-Apr-24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68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17-Apr-24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9619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17-Apr-24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87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17-Apr-24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10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17-Apr-24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69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6C497-6BC3-4215-9C33-D78C5841FD63}" type="datetimeFigureOut">
              <a:rPr lang="en-US" smtClean="0"/>
              <a:t>17-Apr-24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5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36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view.genial.ly/627cd40567bf2f0011d35fe7/interactive-content-inversions" TargetMode="External"/><Relationship Id="rId13" Type="http://schemas.openxmlformats.org/officeDocument/2006/relationships/hyperlink" Target="https://create.kahoot.it/details/7902fb5c-71c8-4689-9a10-391e0a273327" TargetMode="External"/><Relationship Id="rId18" Type="http://schemas.openxmlformats.org/officeDocument/2006/relationships/image" Target="../media/image71.png"/><Relationship Id="rId3" Type="http://schemas.openxmlformats.org/officeDocument/2006/relationships/image" Target="../media/image68.png"/><Relationship Id="rId7" Type="http://schemas.openxmlformats.org/officeDocument/2006/relationships/hyperlink" Target="https://youtu.be/-UXsuofrUdk" TargetMode="External"/><Relationship Id="rId12" Type="http://schemas.openxmlformats.org/officeDocument/2006/relationships/hyperlink" Target="https://www.eslprintables.com/" TargetMode="External"/><Relationship Id="rId17" Type="http://schemas.openxmlformats.org/officeDocument/2006/relationships/image" Target="../media/image10.png"/><Relationship Id="rId2" Type="http://schemas.openxmlformats.org/officeDocument/2006/relationships/image" Target="../media/image67.png"/><Relationship Id="rId16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ambridgeenglish.org/teaching-english/resources-for-teachers/kahoot/" TargetMode="External"/><Relationship Id="rId11" Type="http://schemas.openxmlformats.org/officeDocument/2006/relationships/hyperlink" Target="https://quizizz.com/admin/quiz/5d535e853c3272001a04bf18?source=quiz_share" TargetMode="External"/><Relationship Id="rId5" Type="http://schemas.openxmlformats.org/officeDocument/2006/relationships/hyperlink" Target="https://worldofelt.com/2020/03/02/gamification-in-the-language-classroom/" TargetMode="External"/><Relationship Id="rId15" Type="http://schemas.openxmlformats.org/officeDocument/2006/relationships/hyperlink" Target="https://puzzlemaker.discoveryeducation.com/" TargetMode="External"/><Relationship Id="rId10" Type="http://schemas.openxmlformats.org/officeDocument/2006/relationships/hyperlink" Target="https://www.mentimeter.com/app/home" TargetMode="External"/><Relationship Id="rId19" Type="http://schemas.openxmlformats.org/officeDocument/2006/relationships/image" Target="../media/image72.png"/><Relationship Id="rId4" Type="http://schemas.openxmlformats.org/officeDocument/2006/relationships/image" Target="../media/image69.png"/><Relationship Id="rId9" Type="http://schemas.openxmlformats.org/officeDocument/2006/relationships/hyperlink" Target="https://www.allthingsgrammar.com/grammar-city-free-grammar-board-game.html" TargetMode="External"/><Relationship Id="rId14" Type="http://schemas.openxmlformats.org/officeDocument/2006/relationships/hyperlink" Target="https://tools.atozteacherstuff.com/word-search-maker/wordsearch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1D4D111-F5F8-494B-A9F4-E5E4AACE2BFC}"/>
              </a:ext>
            </a:extLst>
          </p:cNvPr>
          <p:cNvSpPr txBox="1">
            <a:spLocks/>
          </p:cNvSpPr>
          <p:nvPr/>
        </p:nvSpPr>
        <p:spPr>
          <a:xfrm>
            <a:off x="4992603" y="2050891"/>
            <a:ext cx="6554963" cy="13781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dirty="0">
                <a:solidFill>
                  <a:srgbClr val="482581"/>
                </a:solidFill>
              </a:rPr>
              <a:t>Gamification in Grammar, </a:t>
            </a:r>
            <a:r>
              <a:rPr lang="en-US" sz="3200" b="1" dirty="0">
                <a:solidFill>
                  <a:srgbClr val="482581"/>
                </a:solidFill>
              </a:rPr>
              <a:t>Make Learning Fun for Everyone</a:t>
            </a:r>
          </a:p>
          <a:p>
            <a:endParaRPr lang="en-US" sz="32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AD71C8C-6A0D-4FE8-A46F-ABE58A801498}"/>
              </a:ext>
            </a:extLst>
          </p:cNvPr>
          <p:cNvSpPr txBox="1">
            <a:spLocks/>
          </p:cNvSpPr>
          <p:nvPr/>
        </p:nvSpPr>
        <p:spPr>
          <a:xfrm>
            <a:off x="5055779" y="3998409"/>
            <a:ext cx="4696771" cy="166986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dirty="0">
                <a:solidFill>
                  <a:srgbClr val="A91D28"/>
                </a:solidFill>
                <a:latin typeface="Century Gothic" panose="020B0502020202020204" pitchFamily="34" charset="0"/>
              </a:rPr>
              <a:t>Speaker:</a:t>
            </a:r>
          </a:p>
          <a:p>
            <a:r>
              <a:rPr lang="en-US" sz="3800" b="1" dirty="0">
                <a:solidFill>
                  <a:srgbClr val="A91D28"/>
                </a:solidFill>
                <a:latin typeface="Century Gothic" panose="020B0502020202020204" pitchFamily="34" charset="0"/>
              </a:rPr>
              <a:t>Katherine Reilly</a:t>
            </a:r>
          </a:p>
          <a:p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</a:rPr>
              <a:t>Author &amp; Academic Lecturer, English Literature | </a:t>
            </a:r>
          </a:p>
          <a:p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</a:rPr>
              <a:t>LGBTQIA+ Business Consultant</a:t>
            </a:r>
            <a:endParaRPr lang="en-US" sz="2600" dirty="0">
              <a:solidFill>
                <a:srgbClr val="48258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5D3B2CC-7927-A029-32F5-9682E2BC1B5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9979" y="4240855"/>
            <a:ext cx="1407868" cy="14078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AE0ED4-5AE6-BF1F-96FE-3D3FBE567A3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9335" y="336979"/>
            <a:ext cx="991993" cy="9919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FA15D1-5B9A-137E-91BE-605FBDF6FFF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2388" y="240371"/>
            <a:ext cx="1212233" cy="13107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46549A-48D4-A32F-72EF-DD7ED29F805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3467" y="569825"/>
            <a:ext cx="614302" cy="7714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8724C02-B2D5-AE76-A20E-12DE10AC289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9680" y="532919"/>
            <a:ext cx="838411" cy="79605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AF978F3-2387-1254-701A-57C49E3FC26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1262" y="461218"/>
            <a:ext cx="880056" cy="88005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E38809B-C912-4EDE-92FD-E921583FFEC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066" y="2582413"/>
            <a:ext cx="3316883" cy="331688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CF0D1DF-E93D-FFA5-B387-9FD64DC3638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950" y="2103143"/>
            <a:ext cx="4095238" cy="423809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6250E03-31FA-99F2-72CE-7789AFB122B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8553" y="170622"/>
            <a:ext cx="3534965" cy="141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78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3150299" y="965256"/>
            <a:ext cx="5891401" cy="70495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What is Gamification?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CF23CF-3373-F32C-0B76-5B72DBC58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3691" y="2475964"/>
            <a:ext cx="4916039" cy="3064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71EAEF-D662-3305-51F1-B9CE9CC2281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FFF521-0E95-5702-7579-420A8CBA1F62}"/>
              </a:ext>
            </a:extLst>
          </p:cNvPr>
          <p:cNvSpPr txBox="1"/>
          <p:nvPr/>
        </p:nvSpPr>
        <p:spPr>
          <a:xfrm>
            <a:off x="553062" y="2692509"/>
            <a:ext cx="5891401" cy="323958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defPPr>
              <a:defRPr lang="en-US"/>
            </a:defPPr>
            <a:lvl1pPr marL="342900" indent="-3429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>
                <a:solidFill>
                  <a:srgbClr val="002060"/>
                </a:solidFill>
              </a:defRPr>
            </a:lvl1pPr>
            <a:lvl2pPr marL="800100" lvl="1" indent="-3429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>
                <a:solidFill>
                  <a:srgbClr val="002060"/>
                </a:solidFill>
              </a:defRPr>
            </a:lvl2pPr>
            <a:lvl3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According to the 		</a:t>
            </a:r>
            <a:r>
              <a:rPr lang="en-US" b="1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Cambridge Dictionary</a:t>
            </a:r>
            <a:r>
              <a:rPr lang="en-US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endParaRPr lang="en-US" dirty="0">
              <a:solidFill>
                <a:srgbClr val="48258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i="1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“Gamification is 'the practice of making activities more like games in order to make them more interesting or enjoyable.”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360F6DB-1F9E-95F3-9332-8451814F7C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5553" y="5002554"/>
            <a:ext cx="2732313" cy="537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421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484742" y="1021263"/>
            <a:ext cx="10136914" cy="103121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100" dirty="0">
                <a:solidFill>
                  <a:srgbClr val="AB429E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Let’s Make Something Clear…</a:t>
            </a:r>
          </a:p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Games and Gamification are Different Terms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FFF521-0E95-5702-7579-420A8CBA1F62}"/>
              </a:ext>
            </a:extLst>
          </p:cNvPr>
          <p:cNvSpPr txBox="1"/>
          <p:nvPr/>
        </p:nvSpPr>
        <p:spPr>
          <a:xfrm>
            <a:off x="383247" y="2775857"/>
            <a:ext cx="6801324" cy="37947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342900" indent="-3429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>
                <a:solidFill>
                  <a:srgbClr val="002060"/>
                </a:solidFill>
              </a:defRPr>
            </a:lvl1pPr>
            <a:lvl2pPr marL="800100" lvl="1" indent="-3429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>
                <a:solidFill>
                  <a:srgbClr val="002060"/>
                </a:solidFill>
              </a:defRPr>
            </a:lvl2pPr>
            <a:lvl3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According to Koster:</a:t>
            </a:r>
          </a:p>
          <a:p>
            <a:r>
              <a:rPr lang="en-US" i="1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“</a:t>
            </a:r>
            <a:r>
              <a:rPr lang="en-US" b="1" i="1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Games</a:t>
            </a:r>
            <a:r>
              <a:rPr lang="en-US" i="1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are systems built to help us learn patterns.”</a:t>
            </a:r>
          </a:p>
          <a:p>
            <a:r>
              <a:rPr lang="en-US" i="1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“</a:t>
            </a:r>
            <a:r>
              <a:rPr lang="en-US" b="1" i="1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Fun</a:t>
            </a:r>
            <a:r>
              <a:rPr lang="en-US" i="1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is a neurochemical reward to encourage us to keep trying.”</a:t>
            </a:r>
          </a:p>
          <a:p>
            <a:pPr marL="0" indent="0">
              <a:buNone/>
            </a:pPr>
            <a:endParaRPr lang="en-US" i="1" dirty="0">
              <a:solidFill>
                <a:srgbClr val="48258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Koster, R. (2013). Theory of fun for game design. ” O’Reilly Media, Inc.”.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D31202-3585-D557-F72F-6082AFB5B16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4593" y="126946"/>
            <a:ext cx="1234916" cy="1234916"/>
          </a:xfrm>
          <a:prstGeom prst="rect">
            <a:avLst/>
          </a:prstGeom>
        </p:spPr>
      </p:pic>
      <p:pic>
        <p:nvPicPr>
          <p:cNvPr id="7170" name="Picture 2" descr="Theory of Fun for Game Design: Koster, Raph: 9781449363215: Amazon.com:  Books">
            <a:extLst>
              <a:ext uri="{FF2B5EF4-FFF2-40B4-BE49-F238E27FC236}">
                <a16:creationId xmlns:a16="http://schemas.microsoft.com/office/drawing/2014/main" id="{12083FEF-BE54-F6EF-34FE-BBCDF9C7A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1094" y="2413274"/>
            <a:ext cx="2553499" cy="314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2F499E4A-6698-B1A9-1394-850078F72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39893" y="4788987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04B6D0-E0F8-8CE9-17C7-AA9D6EC041F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00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484742" y="1021263"/>
            <a:ext cx="10136914" cy="74222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Then What Exactly is ‘Gamification’ 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FFF521-0E95-5702-7579-420A8CBA1F62}"/>
              </a:ext>
            </a:extLst>
          </p:cNvPr>
          <p:cNvSpPr txBox="1"/>
          <p:nvPr/>
        </p:nvSpPr>
        <p:spPr>
          <a:xfrm>
            <a:off x="350863" y="2505766"/>
            <a:ext cx="7119711" cy="37947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342900" indent="-3429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>
                <a:solidFill>
                  <a:srgbClr val="002060"/>
                </a:solidFill>
              </a:defRPr>
            </a:lvl1pPr>
            <a:lvl2pPr marL="800100" lvl="1" indent="-3429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>
                <a:solidFill>
                  <a:srgbClr val="002060"/>
                </a:solidFill>
              </a:defRPr>
            </a:lvl2pPr>
            <a:lvl3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It is an Educational Approach to Motivating students to learn by using game elements in non-gaming environments.</a:t>
            </a:r>
            <a:endParaRPr lang="en-US" sz="1800" dirty="0">
              <a:solidFill>
                <a:srgbClr val="48258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Set </a:t>
            </a:r>
            <a:r>
              <a:rPr lang="en-US" b="1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objectives</a:t>
            </a:r>
            <a:r>
              <a:rPr lang="en-US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(quests) to meet your outcomes.</a:t>
            </a:r>
          </a:p>
          <a:p>
            <a:r>
              <a:rPr lang="en-US" b="1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Reward</a:t>
            </a:r>
            <a:r>
              <a:rPr lang="en-US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students (players) with badges, points, trophies.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73635F-8569-E9A6-F748-748502EB70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02958" y="2721324"/>
            <a:ext cx="3505388" cy="15351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B6D8D07-3937-7AA7-BA54-F2E60AB336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7461" y="4403146"/>
            <a:ext cx="3770879" cy="13827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B6BAD9-0D5B-FB51-03E1-34ABF2304F8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07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FD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66CF1D5-19EF-DB65-8CAF-DD710BA2A71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265" b="8109"/>
          <a:stretch/>
        </p:blipFill>
        <p:spPr>
          <a:xfrm>
            <a:off x="0" y="705394"/>
            <a:ext cx="12192000" cy="55951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9D89079-19CC-344F-C2DE-0380584D95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A9AD00F-5F5E-7D0D-6D7F-D6A23C89990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1504" y="176637"/>
            <a:ext cx="987062" cy="98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86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FD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9D89079-19CC-344F-C2DE-0380584D952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C09AEE-C028-FD72-2D7B-5B7945E599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29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FD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9D89079-19CC-344F-C2DE-0380584D952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DE29890-B6E0-B7E7-2E76-4F714A7C5A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51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028795" y="1198964"/>
            <a:ext cx="10737669" cy="63872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What Types of Gamification will we Examine?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9295C419-C999-9C77-D481-0712EA96A6D9}"/>
              </a:ext>
            </a:extLst>
          </p:cNvPr>
          <p:cNvSpPr txBox="1">
            <a:spLocks/>
          </p:cNvSpPr>
          <p:nvPr/>
        </p:nvSpPr>
        <p:spPr>
          <a:xfrm>
            <a:off x="1028795" y="2260568"/>
            <a:ext cx="6705288" cy="45573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Non-Technological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Verbal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Text-Based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Materials-Based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482581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US" sz="2800" b="1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Technological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Applications (Teaching Assistants)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31F2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 Integrated</a:t>
            </a: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DCE9407D-F4E5-5F4D-0EF9-06A35DEC3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7146" y="5818211"/>
            <a:ext cx="1621099" cy="55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0BD7AA78-A416-446E-079B-7EEEDDF1CA04}"/>
              </a:ext>
            </a:extLst>
          </p:cNvPr>
          <p:cNvSpPr txBox="1">
            <a:spLocks/>
          </p:cNvSpPr>
          <p:nvPr/>
        </p:nvSpPr>
        <p:spPr>
          <a:xfrm>
            <a:off x="6954419" y="2260568"/>
            <a:ext cx="5055590" cy="18410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Hybrid (e.g.)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Board Games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Detection &amp; Recognition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21B358-C006-63BF-E928-2CE5876D05D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0345" y="5818211"/>
            <a:ext cx="961655" cy="10397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2F75DD7-ED9F-EFE6-CDA9-26689B40EC5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A8CF69B-69F6-4233-BD12-444CDDC28A5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4894" y="5038198"/>
            <a:ext cx="1621099" cy="4631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7AC7D5-ACB9-4F4C-0D0F-AAFDDC08C11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8622" y="4177607"/>
            <a:ext cx="1725097" cy="681775"/>
          </a:xfrm>
          <a:prstGeom prst="rect">
            <a:avLst/>
          </a:prstGeom>
        </p:spPr>
      </p:pic>
      <p:pic>
        <p:nvPicPr>
          <p:cNvPr id="6" name="Picture 2" descr="Mentimeter - YouTube">
            <a:extLst>
              <a:ext uri="{FF2B5EF4-FFF2-40B4-BE49-F238E27FC236}">
                <a16:creationId xmlns:a16="http://schemas.microsoft.com/office/drawing/2014/main" id="{66BF4E20-6F74-6191-7348-7502E41DA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05373" y="4631954"/>
            <a:ext cx="1186257" cy="1186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355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973503" y="1066419"/>
            <a:ext cx="10737669" cy="1119381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When Creating Your Own Games</a:t>
            </a:r>
          </a:p>
          <a:p>
            <a:pPr algn="ctr"/>
            <a:r>
              <a:rPr lang="en-US" sz="3200" dirty="0">
                <a:solidFill>
                  <a:srgbClr val="AB429E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Bear in Mind…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9295C419-C999-9C77-D481-0712EA96A6D9}"/>
              </a:ext>
            </a:extLst>
          </p:cNvPr>
          <p:cNvSpPr txBox="1">
            <a:spLocks/>
          </p:cNvSpPr>
          <p:nvPr/>
        </p:nvSpPr>
        <p:spPr>
          <a:xfrm>
            <a:off x="533080" y="2564701"/>
            <a:ext cx="5136201" cy="4215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Factors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Genre or Platform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Reward and Incentive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Challenge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Levels and Difficulty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Grammar Focus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</a:t>
            </a:r>
            <a:r>
              <a:rPr lang="en-US" sz="2800" baseline="300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Century Skills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D97DA69-690D-F87E-1F65-A61C668418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3074203"/>
            <a:ext cx="4823664" cy="23766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1CCB696-9AD1-4E33-D4ED-52D067F4704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40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449772" y="1077198"/>
            <a:ext cx="10136914" cy="6622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Games have always been a staple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9295C419-C999-9C77-D481-0712EA96A6D9}"/>
              </a:ext>
            </a:extLst>
          </p:cNvPr>
          <p:cNvSpPr txBox="1">
            <a:spLocks/>
          </p:cNvSpPr>
          <p:nvPr/>
        </p:nvSpPr>
        <p:spPr>
          <a:xfrm>
            <a:off x="702224" y="2124020"/>
            <a:ext cx="6705288" cy="45573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 games are vocabulary driven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Others can be enhanced to promote grammar consolidation (tenses, prepositions, pronouns)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“Simon says dance.”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“Simon says, dance with the person next to you.”</a:t>
            </a:r>
          </a:p>
        </p:txBody>
      </p:sp>
      <p:pic>
        <p:nvPicPr>
          <p:cNvPr id="4" name="Picture 2" descr="Hangman - HTML5 Game For Licensing - MarketJS">
            <a:extLst>
              <a:ext uri="{FF2B5EF4-FFF2-40B4-BE49-F238E27FC236}">
                <a16:creationId xmlns:a16="http://schemas.microsoft.com/office/drawing/2014/main" id="{E59C7012-483C-316C-AC74-5E63635E5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05702" y="2078259"/>
            <a:ext cx="2256609" cy="1434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imon Says - Your Therapy Source">
            <a:extLst>
              <a:ext uri="{FF2B5EF4-FFF2-40B4-BE49-F238E27FC236}">
                <a16:creationId xmlns:a16="http://schemas.microsoft.com/office/drawing/2014/main" id="{D6B3CB97-7089-7950-5B42-BCAEAA187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05490">
            <a:off x="7545977" y="2997926"/>
            <a:ext cx="264953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06DCA84-85EA-D162-4489-4FDB26046DB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982" y="6853"/>
            <a:ext cx="662236" cy="6622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CC3CEC-E587-191F-34C1-EEEAB2C6028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32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Thinking Boy Clipart And Cliparts For Free Transparent - Thinking Boy  Cartoon, HD Png Download , Transparent Png Image - PNGitem">
            <a:extLst>
              <a:ext uri="{FF2B5EF4-FFF2-40B4-BE49-F238E27FC236}">
                <a16:creationId xmlns:a16="http://schemas.microsoft.com/office/drawing/2014/main" id="{792CF899-5211-42BB-959E-F5DAFEBE1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1194" y="3459739"/>
            <a:ext cx="1100064" cy="1629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6B156D-6B02-45F0-8DAC-B07BE342B255}"/>
              </a:ext>
            </a:extLst>
          </p:cNvPr>
          <p:cNvSpPr txBox="1"/>
          <p:nvPr/>
        </p:nvSpPr>
        <p:spPr>
          <a:xfrm>
            <a:off x="7770805" y="4077282"/>
            <a:ext cx="1266091" cy="584775"/>
          </a:xfrm>
          <a:prstGeom prst="rect">
            <a:avLst/>
          </a:prstGeom>
          <a:solidFill>
            <a:schemeClr val="bg1"/>
          </a:solidFill>
          <a:ln>
            <a:solidFill>
              <a:srgbClr val="608EE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PLAY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A7C148C-BFDB-A6BF-618C-4DD71DBDCA8F}"/>
              </a:ext>
            </a:extLst>
          </p:cNvPr>
          <p:cNvSpPr txBox="1">
            <a:spLocks/>
          </p:cNvSpPr>
          <p:nvPr/>
        </p:nvSpPr>
        <p:spPr>
          <a:xfrm>
            <a:off x="2345169" y="712545"/>
            <a:ext cx="7852049" cy="11414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Sentence Building with Flashcards</a:t>
            </a:r>
          </a:p>
          <a:p>
            <a:pPr algn="ctr"/>
            <a:r>
              <a:rPr lang="en-US" sz="2800" dirty="0">
                <a:solidFill>
                  <a:srgbClr val="AB429E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Using Visual Stimuli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48A1ACA-356E-2E0B-CA47-D7ED3FDC23D8}"/>
              </a:ext>
            </a:extLst>
          </p:cNvPr>
          <p:cNvSpPr txBox="1">
            <a:spLocks/>
          </p:cNvSpPr>
          <p:nvPr/>
        </p:nvSpPr>
        <p:spPr>
          <a:xfrm>
            <a:off x="67824" y="2580957"/>
            <a:ext cx="5089905" cy="42770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 students take turns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 student chooses the cards while the other compiles a sentence with no mistakes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teacher keeps score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The game can be enhanced with an additional noun card further increasing the difficulty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1A67AA5-05C1-AB3A-2648-44C73D9F1A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1035" y="3703853"/>
            <a:ext cx="1141495" cy="11414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4DC94AD-DCE3-2D53-470E-95BA83BE5B57}"/>
              </a:ext>
            </a:extLst>
          </p:cNvPr>
          <p:cNvSpPr txBox="1"/>
          <p:nvPr/>
        </p:nvSpPr>
        <p:spPr>
          <a:xfrm>
            <a:off x="5157729" y="2476843"/>
            <a:ext cx="6492242" cy="3785652"/>
          </a:xfrm>
          <a:prstGeom prst="rect">
            <a:avLst/>
          </a:prstGeom>
          <a:noFill/>
          <a:ln w="6350">
            <a:solidFill>
              <a:srgbClr val="48258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400" dirty="0">
              <a:solidFill>
                <a:srgbClr val="48258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4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NOUN card + VERB card + NOUN CARD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48258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2400" dirty="0">
              <a:solidFill>
                <a:srgbClr val="48258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2400" dirty="0">
              <a:solidFill>
                <a:srgbClr val="48258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2400" dirty="0">
              <a:solidFill>
                <a:srgbClr val="48258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2400" dirty="0">
              <a:solidFill>
                <a:srgbClr val="48258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2400" dirty="0">
              <a:solidFill>
                <a:srgbClr val="48258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4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e.g. The boy is playing basketball.</a:t>
            </a:r>
            <a:endParaRPr lang="en-GB" sz="2400" dirty="0"/>
          </a:p>
          <a:p>
            <a:pPr algn="ctr"/>
            <a:endParaRPr lang="en-US" sz="2400" dirty="0">
              <a:solidFill>
                <a:srgbClr val="48258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C94CD3-F1A8-CF9A-01EB-A0780A123A3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88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449772" y="912814"/>
            <a:ext cx="10136914" cy="11472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Interactive Board Games</a:t>
            </a:r>
          </a:p>
          <a:p>
            <a:pPr algn="ctr"/>
            <a:r>
              <a:rPr lang="en-US" sz="3200" dirty="0">
                <a:solidFill>
                  <a:srgbClr val="AB429E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“Inversions”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9295C419-C999-9C77-D481-0712EA96A6D9}"/>
              </a:ext>
            </a:extLst>
          </p:cNvPr>
          <p:cNvSpPr txBox="1">
            <a:spLocks/>
          </p:cNvSpPr>
          <p:nvPr/>
        </p:nvSpPr>
        <p:spPr>
          <a:xfrm>
            <a:off x="605314" y="2293298"/>
            <a:ext cx="4776583" cy="40588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Genially Platform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Monopoly Inspired Board Games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Easy to edit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Create a completely new game in no time</a:t>
            </a:r>
            <a:endParaRPr lang="en-US" sz="2600" dirty="0">
              <a:solidFill>
                <a:srgbClr val="482581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Free Content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FADD608-C336-13DC-8263-2F5070A0334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9048" y="382878"/>
            <a:ext cx="1677216" cy="16772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055C1C0-D158-2D87-3C8B-5A5C446528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01884" y="3161211"/>
            <a:ext cx="6642135" cy="3657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4CAE1F4-FC66-D394-D9BE-156AF1B4CCA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7576" y="2212864"/>
            <a:ext cx="1908688" cy="75433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C17FEFB-BDFC-F5CD-5C10-3972E27E780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603" y="74572"/>
            <a:ext cx="649422" cy="61661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AA0373A-9E9D-1130-AFFA-86236A6685E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97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135" accel="50000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366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33">
                                          <p:stCondLst>
                                            <p:cond delay="136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98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35" accel="50000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19">
                                          <p:stCondLst>
                                            <p:cond delay="46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24" decel="50000">
                                          <p:stCondLst>
                                            <p:cond delay="48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9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9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9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24" decel="50000">
                                          <p:stCondLst>
                                            <p:cond delay="137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449772" y="912814"/>
            <a:ext cx="10136914" cy="11472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Printable Board Games</a:t>
            </a:r>
          </a:p>
          <a:p>
            <a:pPr algn="ctr"/>
            <a:r>
              <a:rPr lang="en-US" sz="3200" dirty="0">
                <a:solidFill>
                  <a:srgbClr val="AB429E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“Grammar City”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9295C419-C999-9C77-D481-0712EA96A6D9}"/>
              </a:ext>
            </a:extLst>
          </p:cNvPr>
          <p:cNvSpPr txBox="1">
            <a:spLocks/>
          </p:cNvSpPr>
          <p:nvPr/>
        </p:nvSpPr>
        <p:spPr>
          <a:xfrm>
            <a:off x="435668" y="2639991"/>
            <a:ext cx="4776583" cy="36518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allthingsgrammar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A4 printable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Huge variety of cards based on grammar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Create your own cards</a:t>
            </a:r>
            <a:endParaRPr lang="en-US" sz="2600" dirty="0">
              <a:solidFill>
                <a:srgbClr val="482581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Free to download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A21C55-5921-BEA1-D9AC-7AA230FFB3C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0335" y="791610"/>
            <a:ext cx="1117709" cy="1117709"/>
          </a:xfrm>
          <a:prstGeom prst="rect">
            <a:avLst/>
          </a:prstGeom>
        </p:spPr>
      </p:pic>
      <p:pic>
        <p:nvPicPr>
          <p:cNvPr id="2050" name="Picture 2" descr="Picture">
            <a:extLst>
              <a:ext uri="{FF2B5EF4-FFF2-40B4-BE49-F238E27FC236}">
                <a16:creationId xmlns:a16="http://schemas.microsoft.com/office/drawing/2014/main" id="{0DC95F0B-E2FF-E308-6517-46F6362EF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23268" y="2060094"/>
            <a:ext cx="2131845" cy="280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CE3497-6990-E24C-34CE-28EC9AE8C80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6170" y="2698189"/>
            <a:ext cx="5825830" cy="411158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53F726D-02BA-8A82-6982-F9A6A668FE3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445710">
            <a:off x="6591879" y="2236287"/>
            <a:ext cx="1630218" cy="11777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913380D-A186-08A3-15B9-C614E69C442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999506">
            <a:off x="5686831" y="2743391"/>
            <a:ext cx="1630218" cy="11777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A57EAAC-09A6-4DC2-3FB0-BEF01974113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0951" y="4029942"/>
            <a:ext cx="1810098" cy="242279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5CE8A31-2145-FE92-D533-4906EE97951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97" y="5924308"/>
            <a:ext cx="735141" cy="73514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496FE37-26E2-6EED-E435-AC69BA47AB1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35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281723" y="881596"/>
            <a:ext cx="7628553" cy="70495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Interactive Learning Platforms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9295C419-C999-9C77-D481-0712EA96A6D9}"/>
              </a:ext>
            </a:extLst>
          </p:cNvPr>
          <p:cNvSpPr txBox="1">
            <a:spLocks/>
          </p:cNvSpPr>
          <p:nvPr/>
        </p:nvSpPr>
        <p:spPr>
          <a:xfrm>
            <a:off x="462875" y="2781349"/>
            <a:ext cx="6225307" cy="29745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Interactive presentations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Word clouds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 ended questions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Option to vote unique or inspiring responses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5F2450-49CF-DD29-510D-4ED6956D813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  <p:pic>
        <p:nvPicPr>
          <p:cNvPr id="1026" name="Picture 2" descr="Mentimeter - YouTube">
            <a:extLst>
              <a:ext uri="{FF2B5EF4-FFF2-40B4-BE49-F238E27FC236}">
                <a16:creationId xmlns:a16="http://schemas.microsoft.com/office/drawing/2014/main" id="{F8E97E8B-9036-E010-A2D6-F9D6F0382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48145" y="1586555"/>
            <a:ext cx="1298395" cy="1298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5196E9-F399-3CCE-9135-04A39F4A6B6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8144" y="176637"/>
            <a:ext cx="1298395" cy="1298395"/>
          </a:xfrm>
          <a:prstGeom prst="rect">
            <a:avLst/>
          </a:prstGeom>
        </p:spPr>
      </p:pic>
      <p:pic>
        <p:nvPicPr>
          <p:cNvPr id="1030" name="Picture 6" descr="Grammar word cloud | Stock vector | Colourbox">
            <a:extLst>
              <a:ext uri="{FF2B5EF4-FFF2-40B4-BE49-F238E27FC236}">
                <a16:creationId xmlns:a16="http://schemas.microsoft.com/office/drawing/2014/main" id="{0291FFA9-AD60-197D-8B47-94768B7FE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5710" y="2803653"/>
            <a:ext cx="2484566" cy="248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62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281723" y="881596"/>
            <a:ext cx="7628553" cy="70495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Interactive Learning Platforms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9295C419-C999-9C77-D481-0712EA96A6D9}"/>
              </a:ext>
            </a:extLst>
          </p:cNvPr>
          <p:cNvSpPr txBox="1">
            <a:spLocks/>
          </p:cNvSpPr>
          <p:nvPr/>
        </p:nvSpPr>
        <p:spPr>
          <a:xfrm>
            <a:off x="462875" y="2537956"/>
            <a:ext cx="6225307" cy="3797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Live Quiz with indicators on board displaying students’ progress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Optional ‘redemption questions’ to offer students a second attempt if they miss a question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Paper QR code printout if the students don’t have devices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Integration of Videos in Quiz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600" dirty="0">
              <a:solidFill>
                <a:srgbClr val="482581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5F2450-49CF-DD29-510D-4ED6956D813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  <p:pic>
        <p:nvPicPr>
          <p:cNvPr id="10242" name="Picture 2" descr="Quiz image">
            <a:extLst>
              <a:ext uri="{FF2B5EF4-FFF2-40B4-BE49-F238E27FC236}">
                <a16:creationId xmlns:a16="http://schemas.microsoft.com/office/drawing/2014/main" id="{C2366B20-F2E5-6CB3-CCF4-B55E0C855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07085" y="2836327"/>
            <a:ext cx="2671355" cy="267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FAB434-B8AD-A390-B1D1-8E14D3603FB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7335" y="176637"/>
            <a:ext cx="1298394" cy="1298394"/>
          </a:xfrm>
          <a:prstGeom prst="rect">
            <a:avLst/>
          </a:prstGeom>
        </p:spPr>
      </p:pic>
      <p:pic>
        <p:nvPicPr>
          <p:cNvPr id="10244" name="Picture 4" descr="A Journey in TEFL | Quizizz">
            <a:extLst>
              <a:ext uri="{FF2B5EF4-FFF2-40B4-BE49-F238E27FC236}">
                <a16:creationId xmlns:a16="http://schemas.microsoft.com/office/drawing/2014/main" id="{5D43458E-1845-2551-E790-DB5F73039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82254" y="1597023"/>
            <a:ext cx="1509746" cy="940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10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281723" y="881596"/>
            <a:ext cx="7628553" cy="70495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Interactive Learning Platforms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5F2450-49CF-DD29-510D-4ED6956D813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DF2876-B60B-8ECF-BC4E-F1E900E5125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8116" y="240817"/>
            <a:ext cx="1281558" cy="1281558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4568E0EB-0799-07E0-CDC6-5423D4EFC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1906" y="1586555"/>
            <a:ext cx="1412357" cy="481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1DD6C0F0-2A39-A349-D665-6F75FFE8A711}"/>
              </a:ext>
            </a:extLst>
          </p:cNvPr>
          <p:cNvSpPr txBox="1">
            <a:spLocks/>
          </p:cNvSpPr>
          <p:nvPr/>
        </p:nvSpPr>
        <p:spPr>
          <a:xfrm>
            <a:off x="462875" y="2537956"/>
            <a:ext cx="6225307" cy="3797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Similar Learning Platform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Each platform offers various options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Free materials and/or prices vary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600" dirty="0">
              <a:solidFill>
                <a:srgbClr val="482581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Thought for the Day: Always Work to Get Closer – Book Marketing Bestsellers">
            <a:extLst>
              <a:ext uri="{FF2B5EF4-FFF2-40B4-BE49-F238E27FC236}">
                <a16:creationId xmlns:a16="http://schemas.microsoft.com/office/drawing/2014/main" id="{4FAE93AE-A71A-F313-A7C0-4EC9BFE628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64337" y="2665016"/>
            <a:ext cx="3397569" cy="3024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791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463420" y="881596"/>
            <a:ext cx="10136914" cy="66223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Story-led Gamification for Teaching Grammar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9295C419-C999-9C77-D481-0712EA96A6D9}"/>
              </a:ext>
            </a:extLst>
          </p:cNvPr>
          <p:cNvSpPr txBox="1">
            <a:spLocks/>
          </p:cNvSpPr>
          <p:nvPr/>
        </p:nvSpPr>
        <p:spPr>
          <a:xfrm>
            <a:off x="811406" y="1851065"/>
            <a:ext cx="6640272" cy="441325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Create an Engaging Storyline 			(e.g. medieval fantasy)</a:t>
            </a:r>
          </a:p>
          <a:p>
            <a:pPr marL="457200" indent="-45720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Integrate Grammar Challenges</a:t>
            </a:r>
          </a:p>
          <a:p>
            <a:pPr marL="457200" indent="-45720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Multiplayer Features (e.g. cooperative quests or ‘grammar duels’)</a:t>
            </a:r>
          </a:p>
          <a:p>
            <a:pPr marL="457200" indent="-45720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Progressive Difficulty Levels</a:t>
            </a:r>
          </a:p>
          <a:p>
            <a:pPr marL="457200" indent="-45720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Reward System</a:t>
            </a:r>
          </a:p>
          <a:p>
            <a:pPr marL="457200" indent="-45720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Guidance and Feedback</a:t>
            </a:r>
          </a:p>
          <a:p>
            <a:pPr marL="457200" indent="-45720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Personalization and Adaptivity</a:t>
            </a:r>
            <a:endParaRPr lang="en-US" sz="2400" b="1" dirty="0">
              <a:solidFill>
                <a:srgbClr val="482581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06DCA84-85EA-D162-4489-4FDB26046D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982" y="6853"/>
            <a:ext cx="662236" cy="6622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CC3CEC-E587-191F-34C1-EEEAB2C6028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8E9DE8-12FD-0B48-FBCD-B8B2A816746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1678" y="2558951"/>
            <a:ext cx="3926278" cy="272272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562DCBB-E95B-4FA0-C2F4-8A943DE2ADC9}"/>
              </a:ext>
            </a:extLst>
          </p:cNvPr>
          <p:cNvSpPr/>
          <p:nvPr/>
        </p:nvSpPr>
        <p:spPr>
          <a:xfrm>
            <a:off x="7578123" y="1851065"/>
            <a:ext cx="367338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Syntax Stone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EE2696-022D-6BB6-ADAD-6701B02031ED}"/>
              </a:ext>
            </a:extLst>
          </p:cNvPr>
          <p:cNvSpPr txBox="1"/>
          <p:nvPr/>
        </p:nvSpPr>
        <p:spPr>
          <a:xfrm>
            <a:off x="4697959" y="6264322"/>
            <a:ext cx="36678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sz="2400" b="1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TIME TO PREPARE?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F21AEC4-20DA-587E-5EB9-C9BCBB303AC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8209" y="0"/>
            <a:ext cx="1273791" cy="849364"/>
          </a:xfrm>
          <a:prstGeom prst="rect">
            <a:avLst/>
          </a:prstGeom>
          <a:effectLst>
            <a:outerShdw blurRad="63500" sx="102000" sy="102000" algn="ctr" rotWithShape="0">
              <a:srgbClr val="7030A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3138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418190" y="1234075"/>
            <a:ext cx="10136914" cy="66223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AI Created Comics for Grammar Enhancement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9295C419-C999-9C77-D481-0712EA96A6D9}"/>
              </a:ext>
            </a:extLst>
          </p:cNvPr>
          <p:cNvSpPr txBox="1">
            <a:spLocks/>
          </p:cNvSpPr>
          <p:nvPr/>
        </p:nvSpPr>
        <p:spPr>
          <a:xfrm>
            <a:off x="922219" y="2379597"/>
            <a:ext cx="6720528" cy="39432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Create a comic via AI, tailored to your students’ educational needs and preferences</a:t>
            </a:r>
          </a:p>
          <a:p>
            <a:pPr marL="457200" indent="-45720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Google Search: </a:t>
            </a:r>
            <a:r>
              <a:rPr lang="en-US" sz="2600" i="1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‘AI Comic Creator</a:t>
            </a: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</a:p>
          <a:p>
            <a:pPr marL="457200" indent="-45720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Enter the description: "</a:t>
            </a:r>
            <a:r>
              <a:rPr lang="en-US" sz="2600" b="1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pirate on a spaceship lands on Mars”</a:t>
            </a:r>
          </a:p>
          <a:p>
            <a:pPr marL="457200" indent="-45720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Offer the AI key words e.g. </a:t>
            </a:r>
            <a:r>
              <a:rPr lang="en-US" sz="2600" b="1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colorful, playful, funny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06DCA84-85EA-D162-4489-4FDB26046D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982" y="6853"/>
            <a:ext cx="662236" cy="6622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CC3CEC-E587-191F-34C1-EEEAB2C6028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F21AEC4-20DA-587E-5EB9-C9BCBB303AC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8209" y="0"/>
            <a:ext cx="1273791" cy="849364"/>
          </a:xfrm>
          <a:prstGeom prst="rect">
            <a:avLst/>
          </a:prstGeom>
          <a:effectLst>
            <a:outerShdw blurRad="63500" sx="102000" sy="102000" algn="ctr" rotWithShape="0">
              <a:srgbClr val="7030A0">
                <a:alpha val="40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14C4C6-6157-4D23-94D6-8943E780AB8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1424" y="2608536"/>
            <a:ext cx="2324712" cy="34853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8DCC12-0EA9-D764-6BDA-75973607AAF7}"/>
              </a:ext>
            </a:extLst>
          </p:cNvPr>
          <p:cNvSpPr txBox="1"/>
          <p:nvPr/>
        </p:nvSpPr>
        <p:spPr>
          <a:xfrm>
            <a:off x="8120419" y="6191996"/>
            <a:ext cx="26067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7030A0"/>
                </a:solidFill>
              </a:rPr>
              <a:t>AI Generated Image by Freepik.com</a:t>
            </a:r>
          </a:p>
        </p:txBody>
      </p:sp>
    </p:spTree>
    <p:extLst>
      <p:ext uri="{BB962C8B-B14F-4D97-AF65-F5344CB8AC3E}">
        <p14:creationId xmlns:p14="http://schemas.microsoft.com/office/powerpoint/2010/main" val="4126819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3369882" y="287383"/>
            <a:ext cx="6100689" cy="11414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Narrating a Story</a:t>
            </a:r>
          </a:p>
          <a:p>
            <a:pPr algn="ctr"/>
            <a:r>
              <a:rPr lang="en-US" sz="2800" dirty="0">
                <a:solidFill>
                  <a:srgbClr val="AB429E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Using Visual Stimuli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03A81E72-EFE2-42C2-A21C-ABE2D82E38C1}"/>
              </a:ext>
            </a:extLst>
          </p:cNvPr>
          <p:cNvSpPr txBox="1">
            <a:spLocks/>
          </p:cNvSpPr>
          <p:nvPr/>
        </p:nvSpPr>
        <p:spPr>
          <a:xfrm>
            <a:off x="148907" y="2329218"/>
            <a:ext cx="4269595" cy="45287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Teacher sets rules (e.g. use at least 2 adjectives per panel, use an imperative, etc.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Role play can also be implemented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Have each group act the story in a different way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Funny interactions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68DC58-07B8-2DD6-65F0-8F7C82A838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4810" y="1868328"/>
            <a:ext cx="7917190" cy="49896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BD74BE-032D-74DF-0140-3D7C8EE2BDA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1418" y="4804474"/>
            <a:ext cx="677406" cy="6431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6FAC50-CB6F-4E39-E844-AECE810629B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23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449772" y="912814"/>
            <a:ext cx="10136914" cy="11472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Children’s Puzzle Books</a:t>
            </a:r>
          </a:p>
          <a:p>
            <a:pPr algn="ctr"/>
            <a:r>
              <a:rPr lang="en-US" sz="3200" dirty="0">
                <a:solidFill>
                  <a:srgbClr val="AB429E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“Where’s Waldo?”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9295C419-C999-9C77-D481-0712EA96A6D9}"/>
              </a:ext>
            </a:extLst>
          </p:cNvPr>
          <p:cNvSpPr txBox="1">
            <a:spLocks/>
          </p:cNvSpPr>
          <p:nvPr/>
        </p:nvSpPr>
        <p:spPr>
          <a:xfrm>
            <a:off x="545469" y="1819247"/>
            <a:ext cx="5372005" cy="50387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Honing skills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Detection &amp; Recognition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Grammar Practice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Describing an Action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Designating a Location</a:t>
            </a:r>
          </a:p>
          <a:p>
            <a:pPr algn="l"/>
            <a:r>
              <a:rPr lang="en-US" sz="2800" b="1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Variations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Traveling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Space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Holidays (e.g. Christmas)</a:t>
            </a:r>
          </a:p>
        </p:txBody>
      </p:sp>
      <p:pic>
        <p:nvPicPr>
          <p:cNvPr id="1026" name="Picture 2" descr="Where's Waldo?: A new strategy for locating the missing man in Martin  Hanford's beloved series.">
            <a:extLst>
              <a:ext uri="{FF2B5EF4-FFF2-40B4-BE49-F238E27FC236}">
                <a16:creationId xmlns:a16="http://schemas.microsoft.com/office/drawing/2014/main" id="{8921392E-5EB8-EA73-DA1B-FFCCA1A91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74" y="2380753"/>
            <a:ext cx="6274526" cy="4477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82B5BA0-673E-D4FA-3B06-434CCCC8B77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33165" y="732242"/>
            <a:ext cx="1267097" cy="12670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E05EFC0-D17D-29C5-583C-488F0C4855A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7083" y="4619376"/>
            <a:ext cx="991993" cy="9919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EA1795-C537-AAFC-4CDE-E7812EBBB98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53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743356" y="650260"/>
            <a:ext cx="6705288" cy="12148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Printable Worksheets</a:t>
            </a:r>
          </a:p>
          <a:p>
            <a:pPr algn="ctr"/>
            <a:r>
              <a:rPr lang="en-US" sz="2800" dirty="0">
                <a:solidFill>
                  <a:srgbClr val="AB429E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(also for use on Whiteboard)</a:t>
            </a:r>
            <a:endParaRPr lang="en-US" sz="3600" dirty="0">
              <a:solidFill>
                <a:srgbClr val="AB429E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9295C419-C999-9C77-D481-0712EA96A6D9}"/>
              </a:ext>
            </a:extLst>
          </p:cNvPr>
          <p:cNvSpPr txBox="1">
            <a:spLocks/>
          </p:cNvSpPr>
          <p:nvPr/>
        </p:nvSpPr>
        <p:spPr>
          <a:xfrm>
            <a:off x="136304" y="2480417"/>
            <a:ext cx="6175415" cy="386901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Register (for free) and contribute materials to ELT Websites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Huge varieties which can be tailored to the lesson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Split students in groups of four with an A4 or better yet A3 printout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Display it on the board</a:t>
            </a:r>
            <a:endParaRPr lang="en-US" sz="2600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5F2450-49CF-DD29-510D-4ED6956D813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  <p:pic>
        <p:nvPicPr>
          <p:cNvPr id="9218" name="Picture 2" descr="Snakes and Ladders game: future tense - ESL worksheet by celine1">
            <a:extLst>
              <a:ext uri="{FF2B5EF4-FFF2-40B4-BE49-F238E27FC236}">
                <a16:creationId xmlns:a16="http://schemas.microsoft.com/office/drawing/2014/main" id="{E8CCD6D2-C536-9B52-2782-5604F99AE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1719" y="2493002"/>
            <a:ext cx="5880281" cy="4129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5AD609A-5BEC-032E-445B-A8A273A5F46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29109" y="263958"/>
            <a:ext cx="1214846" cy="121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25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3033045" y="652933"/>
            <a:ext cx="6705288" cy="6622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Carpet Games &amp; Playmats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9295C419-C999-9C77-D481-0712EA96A6D9}"/>
              </a:ext>
            </a:extLst>
          </p:cNvPr>
          <p:cNvSpPr txBox="1">
            <a:spLocks/>
          </p:cNvSpPr>
          <p:nvPr/>
        </p:nvSpPr>
        <p:spPr>
          <a:xfrm>
            <a:off x="238448" y="1700872"/>
            <a:ext cx="8486262" cy="51571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Snakes &amp; Ladders </a:t>
            </a:r>
            <a:r>
              <a:rPr lang="en-US" sz="24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Grammar Questions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Navigate Through the City </a:t>
            </a:r>
            <a:r>
              <a:rPr lang="en-US" sz="24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proper grammar directions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Teacher splits students into two rivalry groups.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turns, one student of each pair gives directions to partner to reach a destination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Teacher offers a point when a student delivers correct instructions and another point for following the instructions correctly.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Demands a financial Investment (use image on whiteboard instead)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5F2450-49CF-DD29-510D-4ED6956D813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  <p:pic>
        <p:nvPicPr>
          <p:cNvPr id="8196" name="Picture 4" descr="JOYIN 2 Pack Playmat City Life Carpet for...">
            <a:extLst>
              <a:ext uri="{FF2B5EF4-FFF2-40B4-BE49-F238E27FC236}">
                <a16:creationId xmlns:a16="http://schemas.microsoft.com/office/drawing/2014/main" id="{664F0E65-C25F-0C67-B424-B5E90DF10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162569">
            <a:off x="9443956" y="3972435"/>
            <a:ext cx="2723753" cy="2723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Gamification in math education | The StudyPug Blog">
            <a:extLst>
              <a:ext uri="{FF2B5EF4-FFF2-40B4-BE49-F238E27FC236}">
                <a16:creationId xmlns:a16="http://schemas.microsoft.com/office/drawing/2014/main" id="{4CBA9C4A-4DFF-19DB-A33D-C97D5E5FB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981365">
            <a:off x="8878940" y="1636250"/>
            <a:ext cx="2974328" cy="199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5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802021" y="834887"/>
            <a:ext cx="6587957" cy="111288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Word Search Makers –</a:t>
            </a:r>
          </a:p>
          <a:p>
            <a:pPr algn="ctr"/>
            <a:r>
              <a:rPr lang="en-US" sz="3600" dirty="0">
                <a:solidFill>
                  <a:srgbClr val="48258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Puzzle Makers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9295C419-C999-9C77-D481-0712EA96A6D9}"/>
              </a:ext>
            </a:extLst>
          </p:cNvPr>
          <p:cNvSpPr txBox="1">
            <a:spLocks/>
          </p:cNvSpPr>
          <p:nvPr/>
        </p:nvSpPr>
        <p:spPr>
          <a:xfrm>
            <a:off x="462875" y="2537956"/>
            <a:ext cx="6225307" cy="383671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Control the content of the puzzle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Have students search, assess and categorize words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e.g. ‘circle 10 nouns’, ‘circle five positive adjectives’, ‘circle ALL words and color the verbs’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8258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Have them justify their decision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5F2450-49CF-DD29-510D-4ED6956D813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5371" y="176637"/>
            <a:ext cx="1755348" cy="7049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DB2494-413B-282B-888A-F14C3F3FC1E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117" y="2220861"/>
            <a:ext cx="1260184" cy="1260184"/>
          </a:xfrm>
          <a:prstGeom prst="rect">
            <a:avLst/>
          </a:prstGeom>
        </p:spPr>
      </p:pic>
      <p:sp>
        <p:nvSpPr>
          <p:cNvPr id="9" name="AutoShape 6" descr="Puzzlemaker Home">
            <a:extLst>
              <a:ext uri="{FF2B5EF4-FFF2-40B4-BE49-F238E27FC236}">
                <a16:creationId xmlns:a16="http://schemas.microsoft.com/office/drawing/2014/main" id="{C27EA0B2-07EA-B35E-EA54-58C779D3D4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1272" name="Picture 8" descr="Online Puzzlemaker | Create Your Own Puzzle | Discovery Education  Puzzlemaker">
            <a:extLst>
              <a:ext uri="{FF2B5EF4-FFF2-40B4-BE49-F238E27FC236}">
                <a16:creationId xmlns:a16="http://schemas.microsoft.com/office/drawing/2014/main" id="{8D5463A6-7F1E-7DAE-4F74-DBE470DD4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08186" y="4452903"/>
            <a:ext cx="4004180" cy="83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>
            <a:extLst>
              <a:ext uri="{FF2B5EF4-FFF2-40B4-BE49-F238E27FC236}">
                <a16:creationId xmlns:a16="http://schemas.microsoft.com/office/drawing/2014/main" id="{D7BBD2A6-92C5-D289-0328-D08117E52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3851" y="2224721"/>
            <a:ext cx="1876425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1EA9954-919D-0D1A-625B-EF802E0C95C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5359" y="5283038"/>
            <a:ext cx="1389834" cy="13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522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1540A38-E2B0-41BC-BA5E-4A8C56274935}"/>
              </a:ext>
            </a:extLst>
          </p:cNvPr>
          <p:cNvSpPr txBox="1">
            <a:spLocks/>
          </p:cNvSpPr>
          <p:nvPr/>
        </p:nvSpPr>
        <p:spPr>
          <a:xfrm>
            <a:off x="4391905" y="230374"/>
            <a:ext cx="3408189" cy="7853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Thank you!!!</a:t>
            </a:r>
          </a:p>
        </p:txBody>
      </p:sp>
      <p:pic>
        <p:nvPicPr>
          <p:cNvPr id="13" name="Picture 2" descr="Facebook icon - Free download on Iconfinder">
            <a:extLst>
              <a:ext uri="{FF2B5EF4-FFF2-40B4-BE49-F238E27FC236}">
                <a16:creationId xmlns:a16="http://schemas.microsoft.com/office/drawing/2014/main" id="{AC24F7B2-94F9-4763-BB69-682293EDF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9796" y="1879650"/>
            <a:ext cx="446490" cy="44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CF6FD5F4-758B-4AB9-BD6C-AD6B639CE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7358" y="1902937"/>
            <a:ext cx="423203" cy="423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Free icon &amp;quot;LinkedIn icon&amp;quot;">
            <a:extLst>
              <a:ext uri="{FF2B5EF4-FFF2-40B4-BE49-F238E27FC236}">
                <a16:creationId xmlns:a16="http://schemas.microsoft.com/office/drawing/2014/main" id="{AD766670-E127-4FC5-9DE6-B625254BB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9990" y="1879650"/>
            <a:ext cx="446490" cy="44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C3A858-62CD-2B4C-77F7-23C151DA3A5E}"/>
              </a:ext>
            </a:extLst>
          </p:cNvPr>
          <p:cNvSpPr txBox="1"/>
          <p:nvPr/>
        </p:nvSpPr>
        <p:spPr>
          <a:xfrm>
            <a:off x="753226" y="1838369"/>
            <a:ext cx="48315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Century Gothic" panose="020B0502020202020204" pitchFamily="34" charset="0"/>
              </a:rPr>
              <a:t>Find me on: 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i="1" dirty="0">
                <a:latin typeface="Century Gothic" panose="020B0502020202020204" pitchFamily="34" charset="0"/>
              </a:rPr>
              <a:t>Email: </a:t>
            </a:r>
          </a:p>
          <a:p>
            <a:r>
              <a:rPr lang="en-US" b="1" dirty="0">
                <a:solidFill>
                  <a:srgbClr val="482581"/>
                </a:solidFill>
                <a:latin typeface="Century Gothic" panose="020B0502020202020204" pitchFamily="34" charset="0"/>
              </a:rPr>
              <a:t>katherinereilly1@yahoo.com</a:t>
            </a:r>
          </a:p>
          <a:p>
            <a:r>
              <a:rPr lang="en-US" i="1" dirty="0">
                <a:latin typeface="Century Gothic" panose="020B0502020202020204" pitchFamily="34" charset="0"/>
              </a:rPr>
              <a:t>Educational Blog: </a:t>
            </a:r>
          </a:p>
          <a:p>
            <a:r>
              <a:rPr lang="en-US" b="1" dirty="0">
                <a:solidFill>
                  <a:srgbClr val="482581"/>
                </a:solidFill>
                <a:latin typeface="Century Gothic" panose="020B0502020202020204" pitchFamily="34" charset="0"/>
              </a:rPr>
              <a:t>katherinereilly.blog</a:t>
            </a:r>
          </a:p>
          <a:p>
            <a:r>
              <a:rPr lang="en-US" i="1" dirty="0">
                <a:latin typeface="Century Gothic" panose="020B0502020202020204" pitchFamily="34" charset="0"/>
              </a:rPr>
              <a:t>ELT YouTube Channel:</a:t>
            </a:r>
          </a:p>
          <a:p>
            <a:r>
              <a:rPr lang="en-US" b="1" dirty="0">
                <a:solidFill>
                  <a:srgbClr val="482581"/>
                </a:solidFill>
                <a:latin typeface="Century Gothic" panose="020B0502020202020204" pitchFamily="34" charset="0"/>
              </a:rPr>
              <a:t>youtube.com/c/katherinereillyauthor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7358E2-9583-0BC4-832E-C5896B95C259}"/>
              </a:ext>
            </a:extLst>
          </p:cNvPr>
          <p:cNvSpPr txBox="1"/>
          <p:nvPr/>
        </p:nvSpPr>
        <p:spPr>
          <a:xfrm>
            <a:off x="7038055" y="1153620"/>
            <a:ext cx="2084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Special Thanks:</a:t>
            </a:r>
            <a:endParaRPr lang="en-GB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BBAED5-A0B8-51D4-24B1-B1533EFF2390}"/>
              </a:ext>
            </a:extLst>
          </p:cNvPr>
          <p:cNvSpPr txBox="1"/>
          <p:nvPr/>
        </p:nvSpPr>
        <p:spPr>
          <a:xfrm>
            <a:off x="6701162" y="2405469"/>
            <a:ext cx="514245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tx2">
                    <a:lumMod val="50000"/>
                  </a:schemeClr>
                </a:solidFill>
              </a:rPr>
              <a:t>References: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schemeClr val="tx2">
                    <a:lumMod val="50000"/>
                  </a:schemeClr>
                </a:solidFill>
                <a:hlinkClick r:id="rId5"/>
              </a:rPr>
              <a:t>https://worldofelt.com/2020/03/02/gamification-in-the-language-classroom/</a:t>
            </a:r>
            <a:endParaRPr lang="en-US" sz="1200" i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schemeClr val="tx2">
                    <a:lumMod val="50000"/>
                  </a:schemeClr>
                </a:solidFill>
                <a:hlinkClick r:id="rId6"/>
              </a:rPr>
              <a:t>https://www.cambridgeenglish.org/teaching-english/resources-for-teachers/kahoot/</a:t>
            </a:r>
            <a:endParaRPr lang="en-US" sz="1200" i="1" dirty="0">
              <a:solidFill>
                <a:schemeClr val="tx2">
                  <a:lumMod val="50000"/>
                </a:schemeClr>
              </a:solidFill>
            </a:endParaRPr>
          </a:p>
          <a:p>
            <a:endParaRPr lang="en-US" sz="1200" i="1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1200" i="1" dirty="0">
                <a:solidFill>
                  <a:schemeClr val="tx2">
                    <a:lumMod val="50000"/>
                  </a:schemeClr>
                </a:solidFill>
              </a:rPr>
              <a:t>Materials: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schemeClr val="tx2">
                    <a:lumMod val="50000"/>
                  </a:schemeClr>
                </a:solidFill>
                <a:hlinkClick r:id="rId7"/>
              </a:rPr>
              <a:t>https://youtu.be/-UXsuofrUdk</a:t>
            </a:r>
            <a:r>
              <a:rPr lang="en-US" sz="1200" i="1" dirty="0">
                <a:solidFill>
                  <a:schemeClr val="tx2">
                    <a:lumMod val="50000"/>
                  </a:schemeClr>
                </a:solidFill>
              </a:rPr>
              <a:t> Classpoint Video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schemeClr val="tx2">
                    <a:lumMod val="50000"/>
                  </a:schemeClr>
                </a:solidFill>
                <a:hlinkClick r:id="rId8"/>
              </a:rPr>
              <a:t>https://view.genial.ly/627cd40567bf2f0011d35fe7/interactive-content-inversions</a:t>
            </a:r>
            <a:endParaRPr lang="en-US" sz="1200" i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schemeClr val="tx2">
                    <a:lumMod val="50000"/>
                  </a:schemeClr>
                </a:solidFill>
                <a:hlinkClick r:id="rId9"/>
              </a:rPr>
              <a:t>https://www.allthingsgrammar.com/grammar-city-free-grammar-board-game.html</a:t>
            </a:r>
            <a:endParaRPr lang="en-US" sz="1200" i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schemeClr val="tx2">
                    <a:lumMod val="50000"/>
                  </a:schemeClr>
                </a:solidFill>
                <a:hlinkClick r:id="rId10"/>
              </a:rPr>
              <a:t>https://www.mentimeter.com/app/home</a:t>
            </a:r>
            <a:endParaRPr lang="en-US" sz="1200" i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schemeClr val="tx2">
                    <a:lumMod val="50000"/>
                  </a:schemeClr>
                </a:solidFill>
                <a:hlinkClick r:id="rId11"/>
              </a:rPr>
              <a:t>https://quizizz.com/admin/quiz/5d535e853c3272001a04bf18?source=quiz_share</a:t>
            </a:r>
            <a:endParaRPr lang="en-US" sz="1200" i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schemeClr val="tx2">
                    <a:lumMod val="50000"/>
                  </a:schemeClr>
                </a:solidFill>
                <a:hlinkClick r:id="rId12"/>
              </a:rPr>
              <a:t>https://www.eslprintables.com/</a:t>
            </a:r>
            <a:endParaRPr lang="en-US" sz="1200" i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schemeClr val="tx2">
                    <a:lumMod val="50000"/>
                  </a:schemeClr>
                </a:solidFill>
                <a:hlinkClick r:id="rId13"/>
              </a:rPr>
              <a:t>https://create.kahoot.it/details/7902fb5c-71c8-4689-9a10-391e0a273327</a:t>
            </a:r>
            <a:endParaRPr lang="en-US" sz="1200" i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schemeClr val="tx2">
                    <a:lumMod val="50000"/>
                  </a:schemeClr>
                </a:solidFill>
                <a:hlinkClick r:id="rId14"/>
              </a:rPr>
              <a:t>https://tools.atozteacherstuff.com/word-search-maker/wordsearch.php</a:t>
            </a:r>
            <a:endParaRPr lang="en-US" sz="1200" i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schemeClr val="tx2">
                    <a:lumMod val="50000"/>
                  </a:schemeClr>
                </a:solidFill>
                <a:hlinkClick r:id="rId15"/>
              </a:rPr>
              <a:t>https://puzzlemaker.discoveryeducation.com/</a:t>
            </a:r>
            <a:endParaRPr lang="en-US" sz="1200" i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schemeClr val="tx2">
                    <a:lumMod val="50000"/>
                  </a:schemeClr>
                </a:solidFill>
              </a:rPr>
              <a:t>Enchanted stone: </a:t>
            </a:r>
            <a:r>
              <a:rPr lang="en-GB" sz="1200" i="1" dirty="0">
                <a:solidFill>
                  <a:schemeClr val="tx2">
                    <a:lumMod val="50000"/>
                  </a:schemeClr>
                </a:solidFill>
              </a:rPr>
              <a:t>Image by </a:t>
            </a:r>
            <a:r>
              <a:rPr lang="en-GB" sz="1200" i="1" dirty="0" err="1">
                <a:solidFill>
                  <a:schemeClr val="tx2">
                    <a:lumMod val="50000"/>
                  </a:schemeClr>
                </a:solidFill>
              </a:rPr>
              <a:t>brgfx</a:t>
            </a:r>
            <a:r>
              <a:rPr lang="en-GB" sz="1200" i="1" dirty="0">
                <a:solidFill>
                  <a:schemeClr val="tx2">
                    <a:lumMod val="50000"/>
                  </a:schemeClr>
                </a:solidFill>
              </a:rPr>
              <a:t> on Freepik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i="1" dirty="0">
                <a:solidFill>
                  <a:schemeClr val="tx2">
                    <a:lumMod val="50000"/>
                  </a:schemeClr>
                </a:solidFill>
              </a:rPr>
              <a:t>AI logo by rawpixel.com on Freepik</a:t>
            </a:r>
          </a:p>
          <a:p>
            <a:endParaRPr lang="en-US" sz="1200" i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i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8" name="Picture 4" descr="100+ Free Contact Us &amp; Call Us Images - Pixabay">
            <a:extLst>
              <a:ext uri="{FF2B5EF4-FFF2-40B4-BE49-F238E27FC236}">
                <a16:creationId xmlns:a16="http://schemas.microsoft.com/office/drawing/2014/main" id="{548FF93E-FDC5-9A5E-928B-89108E92C9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64568" y="6462639"/>
            <a:ext cx="1024437" cy="345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755FC8-8745-197B-1E10-D654807734F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1651" y="1302733"/>
            <a:ext cx="3534965" cy="14196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09C6569-AC0C-FDFA-29E1-C5795C8C753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7207" y="1902937"/>
            <a:ext cx="1323975" cy="41814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26A63FD-80D1-548B-5D02-F473DB274BC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089521" y="4669700"/>
            <a:ext cx="1574529" cy="1574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41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13851</TotalTime>
  <Words>999</Words>
  <Application>Microsoft Office PowerPoint</Application>
  <PresentationFormat>Widescreen</PresentationFormat>
  <Paragraphs>170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Century Gothic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Katherine Reilly Author &amp; Educator</dc:title>
  <dc:creator>Katherine Reilly</dc:creator>
  <cp:lastModifiedBy>Katherine Reilly</cp:lastModifiedBy>
  <cp:revision>308</cp:revision>
  <dcterms:created xsi:type="dcterms:W3CDTF">2020-06-19T09:27:50Z</dcterms:created>
  <dcterms:modified xsi:type="dcterms:W3CDTF">2024-04-17T10:54:16Z</dcterms:modified>
</cp:coreProperties>
</file>