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4"/>
  </p:notesMasterIdLst>
  <p:sldIdLst>
    <p:sldId id="368" r:id="rId2"/>
    <p:sldId id="582" r:id="rId3"/>
    <p:sldId id="591" r:id="rId4"/>
    <p:sldId id="594" r:id="rId5"/>
    <p:sldId id="600" r:id="rId6"/>
    <p:sldId id="602" r:id="rId7"/>
    <p:sldId id="601" r:id="rId8"/>
    <p:sldId id="583" r:id="rId9"/>
    <p:sldId id="590" r:id="rId10"/>
    <p:sldId id="584" r:id="rId11"/>
    <p:sldId id="408" r:id="rId12"/>
    <p:sldId id="585" r:id="rId13"/>
    <p:sldId id="587" r:id="rId14"/>
    <p:sldId id="599" r:id="rId15"/>
    <p:sldId id="596" r:id="rId16"/>
    <p:sldId id="598" r:id="rId17"/>
    <p:sldId id="450" r:id="rId18"/>
    <p:sldId id="586" r:id="rId19"/>
    <p:sldId id="588" r:id="rId20"/>
    <p:sldId id="595" r:id="rId21"/>
    <p:sldId id="597" r:id="rId22"/>
    <p:sldId id="30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erine Reilly" initials="KR" lastIdx="1" clrIdx="0">
    <p:extLst>
      <p:ext uri="{19B8F6BF-5375-455C-9EA6-DF929625EA0E}">
        <p15:presenceInfo xmlns:p15="http://schemas.microsoft.com/office/powerpoint/2012/main" userId="Katherine Reilly" providerId="None"/>
      </p:ext>
    </p:extLst>
  </p:cmAuthor>
  <p:cmAuthor id="2" name="Katherine Reilly" initials="KR [2]" lastIdx="1" clrIdx="1">
    <p:extLst>
      <p:ext uri="{19B8F6BF-5375-455C-9EA6-DF929625EA0E}">
        <p15:presenceInfo xmlns:p15="http://schemas.microsoft.com/office/powerpoint/2012/main" userId="d7ebdc5da6c97a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1DC"/>
    <a:srgbClr val="D9DAE5"/>
    <a:srgbClr val="231F20"/>
    <a:srgbClr val="482581"/>
    <a:srgbClr val="AB429E"/>
    <a:srgbClr val="F0EBDB"/>
    <a:srgbClr val="DCE0DF"/>
    <a:srgbClr val="4A1566"/>
    <a:srgbClr val="D5F7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5" autoAdjust="0"/>
    <p:restoredTop sz="93237" autoAdjust="0"/>
  </p:normalViewPr>
  <p:slideViewPr>
    <p:cSldViewPr snapToGrid="0">
      <p:cViewPr varScale="1">
        <p:scale>
          <a:sx n="59" d="100"/>
          <a:sy n="59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37649-971D-40C1-B9EA-5B4BCA21FBBA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D7E0A-F08D-443F-8C05-8A6795B5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08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D7E0A-F08D-443F-8C05-8A6795B5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9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D7E0A-F08D-443F-8C05-8A6795B56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4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9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0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0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7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0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3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2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1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01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8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61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7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0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6C497-6BC3-4215-9C33-D78C5841FD63}" type="datetimeFigureOut">
              <a:rPr lang="en-US" smtClean="0"/>
              <a:t>01-Oct-23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view.genial.ly/627cd40567bf2f0011d35fe7/interactive-content-inversions" TargetMode="External"/><Relationship Id="rId13" Type="http://schemas.openxmlformats.org/officeDocument/2006/relationships/hyperlink" Target="https://create.kahoot.it/details/7902fb5c-71c8-4689-9a10-391e0a273327" TargetMode="External"/><Relationship Id="rId18" Type="http://schemas.openxmlformats.org/officeDocument/2006/relationships/image" Target="../media/image10.png"/><Relationship Id="rId3" Type="http://schemas.openxmlformats.org/officeDocument/2006/relationships/image" Target="../media/image55.png"/><Relationship Id="rId7" Type="http://schemas.openxmlformats.org/officeDocument/2006/relationships/hyperlink" Target="https://youtu.be/-UXsuofrUdk" TargetMode="External"/><Relationship Id="rId12" Type="http://schemas.openxmlformats.org/officeDocument/2006/relationships/hyperlink" Target="https://www.eslprintables.com/" TargetMode="External"/><Relationship Id="rId17" Type="http://schemas.openxmlformats.org/officeDocument/2006/relationships/image" Target="../media/image2.png"/><Relationship Id="rId2" Type="http://schemas.openxmlformats.org/officeDocument/2006/relationships/image" Target="../media/image54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mbridgeenglish.org/teaching-english/resources-for-teachers/kahoot/" TargetMode="External"/><Relationship Id="rId11" Type="http://schemas.openxmlformats.org/officeDocument/2006/relationships/hyperlink" Target="https://quizizz.com/admin/quiz/5d535e853c3272001a04bf18?source=quiz_share" TargetMode="External"/><Relationship Id="rId5" Type="http://schemas.openxmlformats.org/officeDocument/2006/relationships/hyperlink" Target="https://worldofelt.com/2020/03/02/gamification-in-the-language-classroom/" TargetMode="External"/><Relationship Id="rId15" Type="http://schemas.openxmlformats.org/officeDocument/2006/relationships/hyperlink" Target="https://puzzlemaker.discoveryeducation.com/" TargetMode="External"/><Relationship Id="rId10" Type="http://schemas.openxmlformats.org/officeDocument/2006/relationships/hyperlink" Target="https://www.mentimeter.com/app/home" TargetMode="External"/><Relationship Id="rId19" Type="http://schemas.openxmlformats.org/officeDocument/2006/relationships/image" Target="../media/image58.png"/><Relationship Id="rId4" Type="http://schemas.openxmlformats.org/officeDocument/2006/relationships/image" Target="../media/image56.png"/><Relationship Id="rId9" Type="http://schemas.openxmlformats.org/officeDocument/2006/relationships/hyperlink" Target="https://www.allthingsgrammar.com/grammar-city-free-grammar-board-game.html" TargetMode="External"/><Relationship Id="rId14" Type="http://schemas.openxmlformats.org/officeDocument/2006/relationships/hyperlink" Target="https://tools.atozteacherstuff.com/word-search-maker/wordsearch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D4D111-F5F8-494B-A9F4-E5E4AACE2BFC}"/>
              </a:ext>
            </a:extLst>
          </p:cNvPr>
          <p:cNvSpPr txBox="1">
            <a:spLocks/>
          </p:cNvSpPr>
          <p:nvPr/>
        </p:nvSpPr>
        <p:spPr>
          <a:xfrm>
            <a:off x="4992603" y="2050891"/>
            <a:ext cx="6554963" cy="13781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rgbClr val="482581"/>
                </a:solidFill>
              </a:rPr>
              <a:t>Gamification in Grammar, </a:t>
            </a:r>
            <a:r>
              <a:rPr lang="en-US" sz="3200" b="1" dirty="0">
                <a:solidFill>
                  <a:srgbClr val="482581"/>
                </a:solidFill>
              </a:rPr>
              <a:t>Make Learning Fun for Everyone</a:t>
            </a:r>
          </a:p>
          <a:p>
            <a:endParaRPr lang="en-US" sz="3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71C8C-6A0D-4FE8-A46F-ABE58A801498}"/>
              </a:ext>
            </a:extLst>
          </p:cNvPr>
          <p:cNvSpPr txBox="1">
            <a:spLocks/>
          </p:cNvSpPr>
          <p:nvPr/>
        </p:nvSpPr>
        <p:spPr>
          <a:xfrm>
            <a:off x="5055779" y="3998409"/>
            <a:ext cx="4696771" cy="16698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dirty="0">
                <a:solidFill>
                  <a:srgbClr val="A91D28"/>
                </a:solidFill>
                <a:latin typeface="Century Gothic" panose="020B0502020202020204" pitchFamily="34" charset="0"/>
              </a:rPr>
              <a:t>Speaker:</a:t>
            </a:r>
          </a:p>
          <a:p>
            <a:r>
              <a:rPr lang="en-US" sz="3800" b="1" dirty="0">
                <a:solidFill>
                  <a:srgbClr val="A91D28"/>
                </a:solidFill>
                <a:latin typeface="Century Gothic" panose="020B0502020202020204" pitchFamily="34" charset="0"/>
              </a:rPr>
              <a:t>Katherine Reilly</a:t>
            </a:r>
          </a:p>
          <a:p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</a:rPr>
              <a:t>Author &amp; Academic Lecturer, English Literature | </a:t>
            </a:r>
          </a:p>
          <a:p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</a:rPr>
              <a:t>LGBTQIA+ Business Consultant</a:t>
            </a: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D3B2CC-7927-A029-32F5-9682E2BC1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979" y="4240855"/>
            <a:ext cx="1407868" cy="14078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AE0ED4-5AE6-BF1F-96FE-3D3FBE567A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335" y="336979"/>
            <a:ext cx="991993" cy="9919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FA15D1-5B9A-137E-91BE-605FBDF6FF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388" y="240371"/>
            <a:ext cx="1212233" cy="13107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46549A-48D4-A32F-72EF-DD7ED29F80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467" y="569825"/>
            <a:ext cx="614302" cy="7714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724C02-B2D5-AE76-A20E-12DE10AC28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680" y="532919"/>
            <a:ext cx="838411" cy="796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F978F3-2387-1254-701A-57C49E3FC2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262" y="461218"/>
            <a:ext cx="880056" cy="8800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E38809B-C912-4EDE-92FD-E921583FFE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6" y="2582413"/>
            <a:ext cx="3316883" cy="33168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CF0D1DF-E93D-FFA5-B387-9FD64DC363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0" y="2103143"/>
            <a:ext cx="4095238" cy="42380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250E03-31FA-99F2-72CE-7789AFB122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553" y="170622"/>
            <a:ext cx="3534965" cy="14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3150299" y="965256"/>
            <a:ext cx="5891401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What is Gamification?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CF23CF-3373-F32C-0B76-5B72DBC58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691" y="2475964"/>
            <a:ext cx="4916039" cy="3064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71EAEF-D662-3305-51F1-B9CE9CC22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FFF521-0E95-5702-7579-420A8CBA1F62}"/>
              </a:ext>
            </a:extLst>
          </p:cNvPr>
          <p:cNvSpPr txBox="1"/>
          <p:nvPr/>
        </p:nvSpPr>
        <p:spPr>
          <a:xfrm>
            <a:off x="553062" y="2692509"/>
            <a:ext cx="5891401" cy="323958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342900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1pPr>
            <a:lvl2pPr marL="800100" lvl="1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2pPr>
            <a:lvl3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According to the 		</a:t>
            </a:r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Cambridge Dictionary</a:t>
            </a: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endParaRPr lang="en-US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“Gamification is 'the practice of making activities more like games in order to make them more interesting or enjoyable.”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60F6DB-1F9E-95F3-9332-8451814F7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553" y="5002554"/>
            <a:ext cx="2732313" cy="53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2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84742" y="1021263"/>
            <a:ext cx="10136914" cy="103121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1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Let’s Make Something Clear…</a:t>
            </a:r>
          </a:p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Games and Gamification are Different Terms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F521-0E95-5702-7579-420A8CBA1F62}"/>
              </a:ext>
            </a:extLst>
          </p:cNvPr>
          <p:cNvSpPr txBox="1"/>
          <p:nvPr/>
        </p:nvSpPr>
        <p:spPr>
          <a:xfrm>
            <a:off x="383247" y="2775857"/>
            <a:ext cx="6801324" cy="37947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342900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1pPr>
            <a:lvl2pPr marL="800100" lvl="1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2pPr>
            <a:lvl3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According to Koster:</a:t>
            </a:r>
          </a:p>
          <a:p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b="1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Games</a:t>
            </a:r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are systems built to help us learn patterns.”</a:t>
            </a:r>
          </a:p>
          <a:p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b="1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Fun</a:t>
            </a:r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is a neurochemical reward to encourage us to keep trying.”</a:t>
            </a:r>
          </a:p>
          <a:p>
            <a:pPr marL="0" indent="0">
              <a:buNone/>
            </a:pPr>
            <a:endParaRPr lang="en-US" i="1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Koster, R. (2013). Theory of fun for game design. ” O’Reilly Media, Inc.”.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31202-3585-D557-F72F-6082AFB5B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593" y="126946"/>
            <a:ext cx="1234916" cy="1234916"/>
          </a:xfrm>
          <a:prstGeom prst="rect">
            <a:avLst/>
          </a:prstGeom>
        </p:spPr>
      </p:pic>
      <p:pic>
        <p:nvPicPr>
          <p:cNvPr id="7170" name="Picture 2" descr="Theory of Fun for Game Design: Koster, Raph: 9781449363215: Amazon.com:  Books">
            <a:extLst>
              <a:ext uri="{FF2B5EF4-FFF2-40B4-BE49-F238E27FC236}">
                <a16:creationId xmlns:a16="http://schemas.microsoft.com/office/drawing/2014/main" id="{12083FEF-BE54-F6EF-34FE-BBCDF9C7A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094" y="2413274"/>
            <a:ext cx="2553499" cy="314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2F499E4A-6698-B1A9-1394-850078F72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893" y="4788987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04B6D0-E0F8-8CE9-17C7-AA9D6EC04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0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84742" y="1021263"/>
            <a:ext cx="10136914" cy="7422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Then What Exactly is ‘Gamification’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F521-0E95-5702-7579-420A8CBA1F62}"/>
              </a:ext>
            </a:extLst>
          </p:cNvPr>
          <p:cNvSpPr txBox="1"/>
          <p:nvPr/>
        </p:nvSpPr>
        <p:spPr>
          <a:xfrm>
            <a:off x="350863" y="2505766"/>
            <a:ext cx="7119711" cy="37947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342900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1pPr>
            <a:lvl2pPr marL="800100" lvl="1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2pPr>
            <a:lvl3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It is an Educational Approach to Motivating students to learn by using game elements in non-gaming environments.</a:t>
            </a:r>
            <a:endParaRPr lang="en-US" sz="18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Set </a:t>
            </a:r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objectives</a:t>
            </a: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(quests) to meet your outcomes.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Reward</a:t>
            </a: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students (players) with badges, points, trophies.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73635F-8569-E9A6-F748-748502EB7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63"/>
          <a:stretch/>
        </p:blipFill>
        <p:spPr>
          <a:xfrm>
            <a:off x="7502958" y="2721324"/>
            <a:ext cx="3505388" cy="15351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6D8D07-3937-7AA7-BA54-F2E60AB336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1"/>
          <a:stretch/>
        </p:blipFill>
        <p:spPr>
          <a:xfrm>
            <a:off x="7607461" y="4403146"/>
            <a:ext cx="3770879" cy="1382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B6BAD9-0D5B-FB51-03E1-34ABF2304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7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FD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66CF1D5-19EF-DB65-8CAF-DD710BA2A7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5" b="8109"/>
          <a:stretch/>
        </p:blipFill>
        <p:spPr>
          <a:xfrm>
            <a:off x="0" y="705394"/>
            <a:ext cx="12192000" cy="55951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D89079-19CC-344F-C2DE-0380584D9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9AD00F-5F5E-7D0D-6D7F-D6A23C899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1504" y="176637"/>
            <a:ext cx="987062" cy="9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FD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9D89079-19CC-344F-C2DE-0380584D9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C09AEE-C028-FD72-2D7B-5B7945E59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9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FD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9D89079-19CC-344F-C2DE-0380584D9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E29890-B6E0-B7E7-2E76-4F714A7C5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1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028795" y="1198964"/>
            <a:ext cx="10737669" cy="638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What Types of Gamification will we Examine?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1028795" y="2260568"/>
            <a:ext cx="6705288" cy="45573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Non-Technological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Text-Based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Materials-Based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Technological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Applications (Teaching Assistants)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1F2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Integrated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DCE9407D-F4E5-5F4D-0EF9-06A35DEC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146" y="5818211"/>
            <a:ext cx="1621099" cy="55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BD7AA78-A416-446E-079B-7EEEDDF1CA04}"/>
              </a:ext>
            </a:extLst>
          </p:cNvPr>
          <p:cNvSpPr txBox="1">
            <a:spLocks/>
          </p:cNvSpPr>
          <p:nvPr/>
        </p:nvSpPr>
        <p:spPr>
          <a:xfrm>
            <a:off x="6954419" y="2260568"/>
            <a:ext cx="5055590" cy="18410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Hybrid (e.g.)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Games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Detection &amp; Recognition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21B358-C006-63BF-E928-2CE5876D0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345" y="5818211"/>
            <a:ext cx="961655" cy="10397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F75DD7-ED9F-EFE6-CDA9-26689B40E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8CF69B-69F6-4233-BD12-444CDDC28A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894" y="5038198"/>
            <a:ext cx="1621099" cy="463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7AC7D5-ACB9-4F4C-0D0F-AAFDDC08C1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622" y="4177607"/>
            <a:ext cx="1725097" cy="681775"/>
          </a:xfrm>
          <a:prstGeom prst="rect">
            <a:avLst/>
          </a:prstGeom>
        </p:spPr>
      </p:pic>
      <p:pic>
        <p:nvPicPr>
          <p:cNvPr id="6" name="Picture 2" descr="Mentimeter - YouTube">
            <a:extLst>
              <a:ext uri="{FF2B5EF4-FFF2-40B4-BE49-F238E27FC236}">
                <a16:creationId xmlns:a16="http://schemas.microsoft.com/office/drawing/2014/main" id="{66BF4E20-6F74-6191-7348-7502E41DA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373" y="4631954"/>
            <a:ext cx="1186257" cy="118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5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973503" y="1066419"/>
            <a:ext cx="10737669" cy="111938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When Creating Your Own Games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Bear in Mind…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533080" y="2564701"/>
            <a:ext cx="5136201" cy="4215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Genre or Platform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Reward and Incentive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Levels and Difficulty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Grammar Focus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en-US" sz="2800" baseline="300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Century Skills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97DA69-690D-F87E-1F65-A61C66841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74203"/>
            <a:ext cx="4823664" cy="23766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CB696-9AD1-4E33-D4ED-52D067F47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0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1077198"/>
            <a:ext cx="10136914" cy="6622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Games have always been a staple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702224" y="2124020"/>
            <a:ext cx="6705288" cy="45573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games are vocabulary driven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Others can be enhanced to promote grammar consolidation (tenses, prepositions, pronouns)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“Simon says dance.”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“Simon says, dance with the person next to you.”</a:t>
            </a:r>
          </a:p>
        </p:txBody>
      </p:sp>
      <p:pic>
        <p:nvPicPr>
          <p:cNvPr id="4" name="Picture 2" descr="Hangman - HTML5 Game For Licensing - MarketJS">
            <a:extLst>
              <a:ext uri="{FF2B5EF4-FFF2-40B4-BE49-F238E27FC236}">
                <a16:creationId xmlns:a16="http://schemas.microsoft.com/office/drawing/2014/main" id="{E59C7012-483C-316C-AC74-5E63635E5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702" y="2078259"/>
            <a:ext cx="2256609" cy="143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imon Says - Your Therapy Source">
            <a:extLst>
              <a:ext uri="{FF2B5EF4-FFF2-40B4-BE49-F238E27FC236}">
                <a16:creationId xmlns:a16="http://schemas.microsoft.com/office/drawing/2014/main" id="{D6B3CB97-7089-7950-5B42-BCAEAA187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5490">
            <a:off x="7545977" y="2997926"/>
            <a:ext cx="264953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6DCA84-85EA-D162-4489-4FDB26046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82" y="6853"/>
            <a:ext cx="662236" cy="6622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C3CEC-E587-191F-34C1-EEEAB2C60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2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Thinking Boy Clipart And Cliparts For Free Transparent - Thinking Boy  Cartoon, HD Png Download , Transparent Png Image - PNGitem">
            <a:extLst>
              <a:ext uri="{FF2B5EF4-FFF2-40B4-BE49-F238E27FC236}">
                <a16:creationId xmlns:a16="http://schemas.microsoft.com/office/drawing/2014/main" id="{792CF899-5211-42BB-959E-F5DAFEBE1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194" y="3459739"/>
            <a:ext cx="1100064" cy="162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6B156D-6B02-45F0-8DAC-B07BE342B255}"/>
              </a:ext>
            </a:extLst>
          </p:cNvPr>
          <p:cNvSpPr txBox="1"/>
          <p:nvPr/>
        </p:nvSpPr>
        <p:spPr>
          <a:xfrm>
            <a:off x="7770805" y="4077282"/>
            <a:ext cx="1266091" cy="584775"/>
          </a:xfrm>
          <a:prstGeom prst="rect">
            <a:avLst/>
          </a:prstGeom>
          <a:solidFill>
            <a:schemeClr val="bg1"/>
          </a:solidFill>
          <a:ln>
            <a:solidFill>
              <a:srgbClr val="608EE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PLAY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A7C148C-BFDB-A6BF-618C-4DD71DBDCA8F}"/>
              </a:ext>
            </a:extLst>
          </p:cNvPr>
          <p:cNvSpPr txBox="1">
            <a:spLocks/>
          </p:cNvSpPr>
          <p:nvPr/>
        </p:nvSpPr>
        <p:spPr>
          <a:xfrm>
            <a:off x="2345169" y="712545"/>
            <a:ext cx="7852049" cy="1141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Sentence Building with Flashcards</a:t>
            </a:r>
          </a:p>
          <a:p>
            <a:pPr algn="ctr"/>
            <a:r>
              <a:rPr lang="en-US" sz="28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Using Visual Stimuli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48A1ACA-356E-2E0B-CA47-D7ED3FDC23D8}"/>
              </a:ext>
            </a:extLst>
          </p:cNvPr>
          <p:cNvSpPr txBox="1">
            <a:spLocks/>
          </p:cNvSpPr>
          <p:nvPr/>
        </p:nvSpPr>
        <p:spPr>
          <a:xfrm>
            <a:off x="67824" y="2580957"/>
            <a:ext cx="5089905" cy="42770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students take turns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student chooses the cards while the other compiles a sentence with no mistakes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teacher keeps score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game can be enhanced with an additional noun card further increasing the difficulty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A67AA5-05C1-AB3A-2648-44C73D9F1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035" y="3703853"/>
            <a:ext cx="1141495" cy="11414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DC94AD-DCE3-2D53-470E-95BA83BE5B57}"/>
              </a:ext>
            </a:extLst>
          </p:cNvPr>
          <p:cNvSpPr txBox="1"/>
          <p:nvPr/>
        </p:nvSpPr>
        <p:spPr>
          <a:xfrm>
            <a:off x="5157729" y="2476843"/>
            <a:ext cx="6492242" cy="3785652"/>
          </a:xfrm>
          <a:prstGeom prst="rect">
            <a:avLst/>
          </a:prstGeom>
          <a:noFill/>
          <a:ln w="6350">
            <a:solidFill>
              <a:srgbClr val="48258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NOUN card + VERB card + NOUN CARD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e.g. The boy is playing basketball.</a:t>
            </a:r>
            <a:endParaRPr lang="en-GB" sz="2400" dirty="0"/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C94CD3-F1A8-CF9A-01EB-A0780A123A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8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912814"/>
            <a:ext cx="10136914" cy="114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Board Games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“Inversions”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605314" y="2293298"/>
            <a:ext cx="4776583" cy="40588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Genially Platform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Monopoly Inspired Board Games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 to edit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completely new game in no time</a:t>
            </a: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Content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ADD608-C336-13DC-8263-2F5070A03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048" y="382878"/>
            <a:ext cx="1677216" cy="167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55C1C0-D158-2D87-3C8B-5A5C446528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2" r="4499" b="10201"/>
          <a:stretch/>
        </p:blipFill>
        <p:spPr>
          <a:xfrm>
            <a:off x="5601884" y="3161211"/>
            <a:ext cx="6642135" cy="365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CAE1F4-FC66-D394-D9BE-156AF1B4C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576" y="2212864"/>
            <a:ext cx="1908688" cy="7543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17FEFB-BDFC-F5CD-5C10-3972E27E7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03" y="74572"/>
            <a:ext cx="649422" cy="6166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A0373A-9E9D-1130-AFFA-86236A6685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9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135" accel="50000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366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3">
                                          <p:stCondLst>
                                            <p:cond delay="13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9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5" accel="50000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9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48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912814"/>
            <a:ext cx="10136914" cy="114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Printable Board Games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“Grammar City”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35668" y="2639991"/>
            <a:ext cx="4776583" cy="36518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allthingsgrammar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A4 printable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Huge variety of cards based on grammar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your own cards</a:t>
            </a: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to download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21C55-5921-BEA1-D9AC-7AA230FFB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335" y="791610"/>
            <a:ext cx="1117709" cy="1117709"/>
          </a:xfrm>
          <a:prstGeom prst="rect">
            <a:avLst/>
          </a:prstGeom>
        </p:spPr>
      </p:pic>
      <p:pic>
        <p:nvPicPr>
          <p:cNvPr id="2050" name="Picture 2" descr="Picture">
            <a:extLst>
              <a:ext uri="{FF2B5EF4-FFF2-40B4-BE49-F238E27FC236}">
                <a16:creationId xmlns:a16="http://schemas.microsoft.com/office/drawing/2014/main" id="{0DC95F0B-E2FF-E308-6517-46F6362EF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268" y="2060094"/>
            <a:ext cx="2131845" cy="28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CE3497-6990-E24C-34CE-28EC9AE8C8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943" t="23348" r="23843" b="7377"/>
          <a:stretch/>
        </p:blipFill>
        <p:spPr>
          <a:xfrm>
            <a:off x="6366170" y="2698189"/>
            <a:ext cx="5825830" cy="41115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3F726D-02BA-8A82-6982-F9A6A668FE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609" t="34128" r="24464" b="32572"/>
          <a:stretch/>
        </p:blipFill>
        <p:spPr>
          <a:xfrm rot="21445710">
            <a:off x="6591879" y="2236287"/>
            <a:ext cx="1630218" cy="11777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13380D-A186-08A3-15B9-C614E69C44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609" t="34128" r="24464" b="32572"/>
          <a:stretch/>
        </p:blipFill>
        <p:spPr>
          <a:xfrm rot="20999506">
            <a:off x="5686831" y="2743391"/>
            <a:ext cx="1630218" cy="11777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57EAAC-09A6-4DC2-3FB0-BEF0197411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0715" t="46666" r="42465" b="13310"/>
          <a:stretch/>
        </p:blipFill>
        <p:spPr>
          <a:xfrm>
            <a:off x="5190951" y="4029942"/>
            <a:ext cx="1810098" cy="24227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5CE8A31-2145-FE92-D533-4906EE9795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7" y="5924308"/>
            <a:ext cx="735141" cy="73514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96FE37-26E2-6EED-E435-AC69BA47AB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5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81723" y="881596"/>
            <a:ext cx="7628553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Learning Platforms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62875" y="2781349"/>
            <a:ext cx="6225307" cy="2974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Interactive presentations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clouds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ended questions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to vote unique or inspiring responses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026" name="Picture 2" descr="Mentimeter - YouTube">
            <a:extLst>
              <a:ext uri="{FF2B5EF4-FFF2-40B4-BE49-F238E27FC236}">
                <a16:creationId xmlns:a16="http://schemas.microsoft.com/office/drawing/2014/main" id="{F8E97E8B-9036-E010-A2D6-F9D6F038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145" y="1586555"/>
            <a:ext cx="1298395" cy="129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5196E9-F399-3CCE-9135-04A39F4A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8144" y="176637"/>
            <a:ext cx="1298395" cy="1298395"/>
          </a:xfrm>
          <a:prstGeom prst="rect">
            <a:avLst/>
          </a:prstGeom>
        </p:spPr>
      </p:pic>
      <p:pic>
        <p:nvPicPr>
          <p:cNvPr id="1030" name="Picture 6" descr="Grammar word cloud | Stock vector | Colourbox">
            <a:extLst>
              <a:ext uri="{FF2B5EF4-FFF2-40B4-BE49-F238E27FC236}">
                <a16:creationId xmlns:a16="http://schemas.microsoft.com/office/drawing/2014/main" id="{0291FFA9-AD60-197D-8B47-94768B7FE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710" y="2803653"/>
            <a:ext cx="2484566" cy="24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2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81723" y="881596"/>
            <a:ext cx="7628553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Learning Platforms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62875" y="2537956"/>
            <a:ext cx="6225307" cy="3797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 Quiz with indicators on board displaying students’ progress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Optional ‘redemption questions’ to offer students a second attempt if they miss a question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QR code printout if the students don’t have devices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 of Videos in Quiz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0242" name="Picture 2" descr="Quiz image">
            <a:extLst>
              <a:ext uri="{FF2B5EF4-FFF2-40B4-BE49-F238E27FC236}">
                <a16:creationId xmlns:a16="http://schemas.microsoft.com/office/drawing/2014/main" id="{C2366B20-F2E5-6CB3-CCF4-B55E0C855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085" y="2836327"/>
            <a:ext cx="2671355" cy="267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FAB434-B8AD-A390-B1D1-8E14D3603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7335" y="176637"/>
            <a:ext cx="1298394" cy="1298394"/>
          </a:xfrm>
          <a:prstGeom prst="rect">
            <a:avLst/>
          </a:prstGeom>
        </p:spPr>
      </p:pic>
      <p:pic>
        <p:nvPicPr>
          <p:cNvPr id="10244" name="Picture 4" descr="A Journey in TEFL | Quizizz">
            <a:extLst>
              <a:ext uri="{FF2B5EF4-FFF2-40B4-BE49-F238E27FC236}">
                <a16:creationId xmlns:a16="http://schemas.microsoft.com/office/drawing/2014/main" id="{5D43458E-1845-2551-E790-DB5F73039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254" y="1597023"/>
            <a:ext cx="1509746" cy="94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10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81723" y="881596"/>
            <a:ext cx="7628553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Learning Platforms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DF2876-B60B-8ECF-BC4E-F1E900E51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8116" y="240817"/>
            <a:ext cx="1281558" cy="128155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568E0EB-0799-07E0-CDC6-5423D4EFC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906" y="1586555"/>
            <a:ext cx="1412357" cy="48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DD6C0F0-2A39-A349-D665-6F75FFE8A711}"/>
              </a:ext>
            </a:extLst>
          </p:cNvPr>
          <p:cNvSpPr txBox="1">
            <a:spLocks/>
          </p:cNvSpPr>
          <p:nvPr/>
        </p:nvSpPr>
        <p:spPr>
          <a:xfrm>
            <a:off x="462875" y="2537956"/>
            <a:ext cx="6225307" cy="3797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 Quiz with indicators on board displaying students’ progress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Optional ‘redemption questions’ to offer students a second attempt if they miss a question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QR code printout if the students don’t have devices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 of Videos in Quiz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Thought for the Day: Always Work to Get Closer – Book Marketing Bestsellers">
            <a:extLst>
              <a:ext uri="{FF2B5EF4-FFF2-40B4-BE49-F238E27FC236}">
                <a16:creationId xmlns:a16="http://schemas.microsoft.com/office/drawing/2014/main" id="{4FAE93AE-A71A-F313-A7C0-4EC9BFE62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81"/>
          <a:stretch/>
        </p:blipFill>
        <p:spPr bwMode="auto">
          <a:xfrm>
            <a:off x="7264337" y="2665016"/>
            <a:ext cx="3397569" cy="302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91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3369882" y="287383"/>
            <a:ext cx="6100689" cy="1141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Narrating a Story</a:t>
            </a:r>
          </a:p>
          <a:p>
            <a:pPr algn="ctr"/>
            <a:r>
              <a:rPr lang="en-US" sz="28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Using Visual Stimuli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3A81E72-EFE2-42C2-A21C-ABE2D82E38C1}"/>
              </a:ext>
            </a:extLst>
          </p:cNvPr>
          <p:cNvSpPr txBox="1">
            <a:spLocks/>
          </p:cNvSpPr>
          <p:nvPr/>
        </p:nvSpPr>
        <p:spPr>
          <a:xfrm>
            <a:off x="148907" y="2329218"/>
            <a:ext cx="4269595" cy="45287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Teacher sets rules (e.g. use at least 2 adjectives per panel, use an imperative, etc.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Role play can also be implemented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each group act the story in a different way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Funny interactions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68DC58-07B8-2DD6-65F0-8F7C82A83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10" y="1868328"/>
            <a:ext cx="7917190" cy="49896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BD74BE-032D-74DF-0140-3D7C8EE2B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418" y="4804474"/>
            <a:ext cx="677406" cy="6431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6FAC50-CB6F-4E39-E844-AECE81062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912814"/>
            <a:ext cx="10136914" cy="114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Children’s Puzzle Books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“Where’s Waldo?”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545469" y="1819247"/>
            <a:ext cx="5372005" cy="50387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Honing skills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Detection &amp; Recognition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Grammar Practice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Describing an Action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Designating a Location</a:t>
            </a:r>
          </a:p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Traveling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Holidays (e.g. Christmas)</a:t>
            </a:r>
          </a:p>
        </p:txBody>
      </p:sp>
      <p:pic>
        <p:nvPicPr>
          <p:cNvPr id="1026" name="Picture 2" descr="Where's Waldo?: A new strategy for locating the missing man in Martin  Hanford's beloved series.">
            <a:extLst>
              <a:ext uri="{FF2B5EF4-FFF2-40B4-BE49-F238E27FC236}">
                <a16:creationId xmlns:a16="http://schemas.microsoft.com/office/drawing/2014/main" id="{8921392E-5EB8-EA73-DA1B-FFCCA1A91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474" y="2380753"/>
            <a:ext cx="6274526" cy="447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B5BA0-673E-D4FA-3B06-434CCCC8B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3165" y="732242"/>
            <a:ext cx="1267097" cy="1267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05EFC0-D17D-29C5-583C-488F0C485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83" y="4619376"/>
            <a:ext cx="991993" cy="991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EA1795-C537-AAFC-4CDE-E7812EBBB9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3033045" y="652933"/>
            <a:ext cx="6705288" cy="6622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Carpet Games &amp; Playmats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238448" y="1700872"/>
            <a:ext cx="8486262" cy="51571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Snakes &amp; Ladders </a:t>
            </a: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Grammar Questions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Navigate Through the City </a:t>
            </a: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proper grammar directions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 splits students into two rivalry pairs. 			(4 students total)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turns, one student of each pair gives directions to partner to reach a destination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 offers a point when a student delivers correct instructions and another point for following the instructions correctly.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Demands a financial Investment (use image on whiteboard instead)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8196" name="Picture 4" descr="JOYIN 2 Pack Playmat City Life Carpet for...">
            <a:extLst>
              <a:ext uri="{FF2B5EF4-FFF2-40B4-BE49-F238E27FC236}">
                <a16:creationId xmlns:a16="http://schemas.microsoft.com/office/drawing/2014/main" id="{664F0E65-C25F-0C67-B424-B5E90DF1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2569">
            <a:off x="9443956" y="3972435"/>
            <a:ext cx="2723753" cy="272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amification in math education | The StudyPug Blog">
            <a:extLst>
              <a:ext uri="{FF2B5EF4-FFF2-40B4-BE49-F238E27FC236}">
                <a16:creationId xmlns:a16="http://schemas.microsoft.com/office/drawing/2014/main" id="{4CBA9C4A-4DFF-19DB-A33D-C97D5E5FB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1365">
            <a:off x="8878940" y="1636250"/>
            <a:ext cx="2974328" cy="199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5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743356" y="650260"/>
            <a:ext cx="6705288" cy="1214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Printable Worksheets</a:t>
            </a:r>
          </a:p>
          <a:p>
            <a:pPr algn="ctr"/>
            <a:r>
              <a:rPr lang="en-US" sz="28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(also for use on Whiteboard)</a:t>
            </a:r>
            <a:endParaRPr lang="en-US" sz="3600" dirty="0">
              <a:solidFill>
                <a:srgbClr val="AB429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136304" y="2480417"/>
            <a:ext cx="6175415" cy="38690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Register (for free) and contribute materials to ELT Websites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Huge varieties which can be tailored to the lesson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Split students in groups of four with an A4 or better yet A3 printout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Display it on the board</a:t>
            </a:r>
            <a:endParaRPr lang="en-US" sz="260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9218" name="Picture 2" descr="Snakes and Ladders game: future tense - ESL worksheet by celine1">
            <a:extLst>
              <a:ext uri="{FF2B5EF4-FFF2-40B4-BE49-F238E27FC236}">
                <a16:creationId xmlns:a16="http://schemas.microsoft.com/office/drawing/2014/main" id="{E8CCD6D2-C536-9B52-2782-5604F99AE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719" y="2493002"/>
            <a:ext cx="5880281" cy="412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AD609A-5BEC-032E-445B-A8A273A5F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9109" y="263958"/>
            <a:ext cx="1214846" cy="121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802021" y="834887"/>
            <a:ext cx="6587957" cy="11128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Word Search Makers –</a:t>
            </a:r>
          </a:p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Puzzle Makers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62875" y="2537956"/>
            <a:ext cx="6225307" cy="38367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 the content of the puzzle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students search, assess and categorize words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e.g. ‘circle 10 nouns’, ‘circle five positive adjectives’, ‘circle ALL words and color the verbs’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them justify their decision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DB2494-413B-282B-888A-F14C3F3FC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117" y="2220861"/>
            <a:ext cx="1260184" cy="1260184"/>
          </a:xfrm>
          <a:prstGeom prst="rect">
            <a:avLst/>
          </a:prstGeom>
        </p:spPr>
      </p:pic>
      <p:sp>
        <p:nvSpPr>
          <p:cNvPr id="9" name="AutoShape 6" descr="Puzzlemaker Home">
            <a:extLst>
              <a:ext uri="{FF2B5EF4-FFF2-40B4-BE49-F238E27FC236}">
                <a16:creationId xmlns:a16="http://schemas.microsoft.com/office/drawing/2014/main" id="{C27EA0B2-07EA-B35E-EA54-58C779D3D4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72" name="Picture 8" descr="Online Puzzlemaker | Create Your Own Puzzle | Discovery Education  Puzzlemaker">
            <a:extLst>
              <a:ext uri="{FF2B5EF4-FFF2-40B4-BE49-F238E27FC236}">
                <a16:creationId xmlns:a16="http://schemas.microsoft.com/office/drawing/2014/main" id="{8D5463A6-7F1E-7DAE-4F74-DBE470DD4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186" y="4452903"/>
            <a:ext cx="4004180" cy="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>
            <a:extLst>
              <a:ext uri="{FF2B5EF4-FFF2-40B4-BE49-F238E27FC236}">
                <a16:creationId xmlns:a16="http://schemas.microsoft.com/office/drawing/2014/main" id="{D7BBD2A6-92C5-D289-0328-D08117E5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851" y="2224721"/>
            <a:ext cx="187642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EA9954-919D-0D1A-625B-EF802E0C95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5359" y="5283038"/>
            <a:ext cx="1389834" cy="13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2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1540A38-E2B0-41BC-BA5E-4A8C56274935}"/>
              </a:ext>
            </a:extLst>
          </p:cNvPr>
          <p:cNvSpPr txBox="1">
            <a:spLocks/>
          </p:cNvSpPr>
          <p:nvPr/>
        </p:nvSpPr>
        <p:spPr>
          <a:xfrm>
            <a:off x="4391905" y="230374"/>
            <a:ext cx="3408189" cy="7853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Thank you!!!</a:t>
            </a:r>
          </a:p>
        </p:txBody>
      </p:sp>
      <p:pic>
        <p:nvPicPr>
          <p:cNvPr id="13" name="Picture 2" descr="Facebook icon - Free download on Iconfinder">
            <a:extLst>
              <a:ext uri="{FF2B5EF4-FFF2-40B4-BE49-F238E27FC236}">
                <a16:creationId xmlns:a16="http://schemas.microsoft.com/office/drawing/2014/main" id="{AC24F7B2-94F9-4763-BB69-682293EDF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796" y="1879650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CF6FD5F4-758B-4AB9-BD6C-AD6B639CE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358" y="1902937"/>
            <a:ext cx="423203" cy="42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Free icon &amp;quot;LinkedIn icon&amp;quot;">
            <a:extLst>
              <a:ext uri="{FF2B5EF4-FFF2-40B4-BE49-F238E27FC236}">
                <a16:creationId xmlns:a16="http://schemas.microsoft.com/office/drawing/2014/main" id="{AD766670-E127-4FC5-9DE6-B625254B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990" y="1879650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C3A858-62CD-2B4C-77F7-23C151DA3A5E}"/>
              </a:ext>
            </a:extLst>
          </p:cNvPr>
          <p:cNvSpPr txBox="1"/>
          <p:nvPr/>
        </p:nvSpPr>
        <p:spPr>
          <a:xfrm>
            <a:off x="753226" y="1838369"/>
            <a:ext cx="4831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Century Gothic" panose="020B0502020202020204" pitchFamily="34" charset="0"/>
              </a:rPr>
              <a:t>Find me on: 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i="1" dirty="0">
                <a:latin typeface="Century Gothic" panose="020B0502020202020204" pitchFamily="34" charset="0"/>
              </a:rPr>
              <a:t>Email: 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</a:rPr>
              <a:t>katherinereilly1@yahoo.com</a:t>
            </a:r>
          </a:p>
          <a:p>
            <a:r>
              <a:rPr lang="en-US" i="1" dirty="0">
                <a:latin typeface="Century Gothic" panose="020B0502020202020204" pitchFamily="34" charset="0"/>
              </a:rPr>
              <a:t>Educational Blog: 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</a:rPr>
              <a:t>katherinereilly.blog</a:t>
            </a:r>
          </a:p>
          <a:p>
            <a:r>
              <a:rPr lang="en-US" i="1" dirty="0">
                <a:latin typeface="Century Gothic" panose="020B0502020202020204" pitchFamily="34" charset="0"/>
              </a:rPr>
              <a:t>ELT YouTube Channel: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</a:rPr>
              <a:t>youtube.com/c/katherinereillyauthor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7358E2-9583-0BC4-832E-C5896B95C259}"/>
              </a:ext>
            </a:extLst>
          </p:cNvPr>
          <p:cNvSpPr txBox="1"/>
          <p:nvPr/>
        </p:nvSpPr>
        <p:spPr>
          <a:xfrm>
            <a:off x="7038055" y="1153620"/>
            <a:ext cx="2084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Special Thanks:</a:t>
            </a:r>
            <a:endParaRPr lang="en-GB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BAED5-A0B8-51D4-24B1-B1533EFF2390}"/>
              </a:ext>
            </a:extLst>
          </p:cNvPr>
          <p:cNvSpPr txBox="1"/>
          <p:nvPr/>
        </p:nvSpPr>
        <p:spPr>
          <a:xfrm>
            <a:off x="6701162" y="2405469"/>
            <a:ext cx="51424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2">
                    <a:lumMod val="50000"/>
                  </a:schemeClr>
                </a:solidFill>
              </a:rPr>
              <a:t>References: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5"/>
              </a:rPr>
              <a:t>https://worldofelt.com/2020/03/02/gamification-in-the-language-classroom/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6"/>
              </a:rPr>
              <a:t>https://www.cambridgeenglish.org/teaching-english/resources-for-teachers/kahoot/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i="1" dirty="0">
                <a:solidFill>
                  <a:schemeClr val="tx2">
                    <a:lumMod val="50000"/>
                  </a:schemeClr>
                </a:solidFill>
              </a:rPr>
              <a:t>Materials: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7"/>
              </a:rPr>
              <a:t>https://youtu.be/-UXsuofrUdk</a:t>
            </a:r>
            <a:r>
              <a:rPr lang="en-US" sz="1200" i="1" dirty="0">
                <a:solidFill>
                  <a:schemeClr val="tx2">
                    <a:lumMod val="50000"/>
                  </a:schemeClr>
                </a:solidFill>
              </a:rPr>
              <a:t> Classpoint Video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8"/>
              </a:rPr>
              <a:t>https://view.genial.ly/627cd40567bf2f0011d35fe7/interactive-content-inversions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9"/>
              </a:rPr>
              <a:t>https://www.allthingsgrammar.com/grammar-city-free-grammar-board-game.html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0"/>
              </a:rPr>
              <a:t>https://www.mentimeter.com/app/home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1"/>
              </a:rPr>
              <a:t>https://quizizz.com/admin/quiz/5d535e853c3272001a04bf18?source=quiz_share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2"/>
              </a:rPr>
              <a:t>https://www.eslprintables.com/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3"/>
              </a:rPr>
              <a:t>https://create.kahoot.it/details/7902fb5c-71c8-4689-9a10-391e0a273327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4"/>
              </a:rPr>
              <a:t>https://tools.atozteacherstuff.com/word-search-maker/wordsearch.php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5"/>
              </a:rPr>
              <a:t>https://puzzlemaker.discoveryeducation.com/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Picture 4" descr="100+ Free Contact Us &amp; Call Us Images - Pixabay">
            <a:extLst>
              <a:ext uri="{FF2B5EF4-FFF2-40B4-BE49-F238E27FC236}">
                <a16:creationId xmlns:a16="http://schemas.microsoft.com/office/drawing/2014/main" id="{548FF93E-FDC5-9A5E-928B-89108E92C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4568" y="6462639"/>
            <a:ext cx="1024437" cy="34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A91F33-F676-6750-34C1-CDA99985BA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486" y="4838562"/>
            <a:ext cx="1386600" cy="1386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55FC8-8745-197B-1E10-D654807734F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651" y="1302733"/>
            <a:ext cx="3534965" cy="14196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9C6569-AC0C-FDFA-29E1-C5795C8C753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207" y="1902937"/>
            <a:ext cx="1323975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1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13642</TotalTime>
  <Words>898</Words>
  <Application>Microsoft Office PowerPoint</Application>
  <PresentationFormat>Widescreen</PresentationFormat>
  <Paragraphs>153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Katherine Reilly Author &amp; Educator</dc:title>
  <dc:creator>Katherine Reilly</dc:creator>
  <cp:lastModifiedBy>Katherine Reilly</cp:lastModifiedBy>
  <cp:revision>302</cp:revision>
  <dcterms:created xsi:type="dcterms:W3CDTF">2020-06-19T09:27:50Z</dcterms:created>
  <dcterms:modified xsi:type="dcterms:W3CDTF">2023-10-01T09:41:15Z</dcterms:modified>
</cp:coreProperties>
</file>