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2" r:id="rId1"/>
  </p:sldMasterIdLst>
  <p:notesMasterIdLst>
    <p:notesMasterId r:id="rId73"/>
  </p:notesMasterIdLst>
  <p:sldIdLst>
    <p:sldId id="368" r:id="rId2"/>
    <p:sldId id="536" r:id="rId3"/>
    <p:sldId id="535" r:id="rId4"/>
    <p:sldId id="560" r:id="rId5"/>
    <p:sldId id="475" r:id="rId6"/>
    <p:sldId id="474" r:id="rId7"/>
    <p:sldId id="476" r:id="rId8"/>
    <p:sldId id="492" r:id="rId9"/>
    <p:sldId id="491" r:id="rId10"/>
    <p:sldId id="488" r:id="rId11"/>
    <p:sldId id="516" r:id="rId12"/>
    <p:sldId id="503" r:id="rId13"/>
    <p:sldId id="504" r:id="rId14"/>
    <p:sldId id="505" r:id="rId15"/>
    <p:sldId id="506" r:id="rId16"/>
    <p:sldId id="507" r:id="rId17"/>
    <p:sldId id="508" r:id="rId18"/>
    <p:sldId id="509" r:id="rId19"/>
    <p:sldId id="510" r:id="rId20"/>
    <p:sldId id="511" r:id="rId21"/>
    <p:sldId id="514" r:id="rId22"/>
    <p:sldId id="512" r:id="rId23"/>
    <p:sldId id="513" r:id="rId24"/>
    <p:sldId id="517" r:id="rId25"/>
    <p:sldId id="524" r:id="rId26"/>
    <p:sldId id="532" r:id="rId27"/>
    <p:sldId id="525" r:id="rId28"/>
    <p:sldId id="526" r:id="rId29"/>
    <p:sldId id="527" r:id="rId30"/>
    <p:sldId id="528" r:id="rId31"/>
    <p:sldId id="529" r:id="rId32"/>
    <p:sldId id="530" r:id="rId33"/>
    <p:sldId id="531" r:id="rId34"/>
    <p:sldId id="468" r:id="rId35"/>
    <p:sldId id="537" r:id="rId36"/>
    <p:sldId id="538" r:id="rId37"/>
    <p:sldId id="539" r:id="rId38"/>
    <p:sldId id="540" r:id="rId39"/>
    <p:sldId id="469" r:id="rId40"/>
    <p:sldId id="480" r:id="rId41"/>
    <p:sldId id="541" r:id="rId42"/>
    <p:sldId id="542" r:id="rId43"/>
    <p:sldId id="543" r:id="rId44"/>
    <p:sldId id="544" r:id="rId45"/>
    <p:sldId id="545" r:id="rId46"/>
    <p:sldId id="471" r:id="rId47"/>
    <p:sldId id="484" r:id="rId48"/>
    <p:sldId id="352" r:id="rId49"/>
    <p:sldId id="485" r:id="rId50"/>
    <p:sldId id="353" r:id="rId51"/>
    <p:sldId id="555" r:id="rId52"/>
    <p:sldId id="556" r:id="rId53"/>
    <p:sldId id="561" r:id="rId54"/>
    <p:sldId id="562" r:id="rId55"/>
    <p:sldId id="472" r:id="rId56"/>
    <p:sldId id="324" r:id="rId57"/>
    <p:sldId id="564" r:id="rId58"/>
    <p:sldId id="363" r:id="rId59"/>
    <p:sldId id="366" r:id="rId60"/>
    <p:sldId id="367" r:id="rId61"/>
    <p:sldId id="337" r:id="rId62"/>
    <p:sldId id="340" r:id="rId63"/>
    <p:sldId id="341" r:id="rId64"/>
    <p:sldId id="559" r:id="rId65"/>
    <p:sldId id="563" r:id="rId66"/>
    <p:sldId id="519" r:id="rId67"/>
    <p:sldId id="520" r:id="rId68"/>
    <p:sldId id="521" r:id="rId69"/>
    <p:sldId id="304" r:id="rId70"/>
    <p:sldId id="547" r:id="rId71"/>
    <p:sldId id="500" r:id="rId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erine Reilly" initials="KR" lastIdx="2" clrIdx="0">
    <p:extLst>
      <p:ext uri="{19B8F6BF-5375-455C-9EA6-DF929625EA0E}">
        <p15:presenceInfo xmlns:p15="http://schemas.microsoft.com/office/powerpoint/2012/main" userId="Katherine Reilly" providerId="None"/>
      </p:ext>
    </p:extLst>
  </p:cmAuthor>
  <p:cmAuthor id="2" name="Katherine Reilly" initials="KR [2]" lastIdx="1" clrIdx="1">
    <p:extLst>
      <p:ext uri="{19B8F6BF-5375-455C-9EA6-DF929625EA0E}">
        <p15:presenceInfo xmlns:p15="http://schemas.microsoft.com/office/powerpoint/2012/main" userId="ac121e1424d109a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902"/>
    <a:srgbClr val="A91D28"/>
    <a:srgbClr val="981F20"/>
    <a:srgbClr val="002060"/>
    <a:srgbClr val="00284F"/>
    <a:srgbClr val="D93DD2"/>
    <a:srgbClr val="1388CB"/>
    <a:srgbClr val="7C0E6C"/>
    <a:srgbClr val="B31DA1"/>
    <a:srgbClr val="AE22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23" autoAdjust="0"/>
    <p:restoredTop sz="93881" autoAdjust="0"/>
  </p:normalViewPr>
  <p:slideViewPr>
    <p:cSldViewPr snapToGrid="0">
      <p:cViewPr varScale="1">
        <p:scale>
          <a:sx n="63" d="100"/>
          <a:sy n="63" d="100"/>
        </p:scale>
        <p:origin x="68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E9EDB6-7B03-465D-85E9-A5FB1DB6909C}" type="doc">
      <dgm:prSet loTypeId="urn:microsoft.com/office/officeart/2005/8/layout/cycle5" loCatId="cycle" qsTypeId="urn:microsoft.com/office/officeart/2005/8/quickstyle/3d1" qsCatId="3D" csTypeId="urn:microsoft.com/office/officeart/2005/8/colors/colorful1" csCatId="colorful" phldr="1"/>
      <dgm:spPr/>
      <dgm:t>
        <a:bodyPr/>
        <a:lstStyle/>
        <a:p>
          <a:endParaRPr lang="en-GB"/>
        </a:p>
      </dgm:t>
    </dgm:pt>
    <dgm:pt modelId="{65BDEE61-C24D-44C2-86C9-6055F7B06417}">
      <dgm:prSet phldrT="[Text]" custT="1"/>
      <dgm:spPr>
        <a:gradFill rotWithShape="0">
          <a:gsLst>
            <a:gs pos="0">
              <a:srgbClr val="3B015F"/>
            </a:gs>
            <a:gs pos="100000">
              <a:schemeClr val="accent2">
                <a:hueOff val="0"/>
                <a:satOff val="0"/>
                <a:lumOff val="0"/>
                <a:alphaOff val="0"/>
                <a:shade val="98000"/>
                <a:lumMod val="94000"/>
              </a:schemeClr>
            </a:gs>
          </a:gsLst>
        </a:gradFill>
      </dgm:spPr>
      <dgm:t>
        <a:bodyPr/>
        <a:lstStyle/>
        <a:p>
          <a:r>
            <a:rPr lang="en-US" sz="2400" dirty="0"/>
            <a:t>Knowledge</a:t>
          </a:r>
          <a:endParaRPr lang="en-GB" sz="2400" dirty="0"/>
        </a:p>
      </dgm:t>
    </dgm:pt>
    <dgm:pt modelId="{F5356674-CB1A-40F3-B5C9-0E164167ED69}" type="parTrans" cxnId="{6D3A3852-C650-4709-A815-89D704173B68}">
      <dgm:prSet/>
      <dgm:spPr/>
      <dgm:t>
        <a:bodyPr/>
        <a:lstStyle/>
        <a:p>
          <a:endParaRPr lang="en-GB" sz="2400"/>
        </a:p>
      </dgm:t>
    </dgm:pt>
    <dgm:pt modelId="{F1718DFF-174D-48B6-AF93-775F0953FC03}" type="sibTrans" cxnId="{6D3A3852-C650-4709-A815-89D704173B68}">
      <dgm:prSet/>
      <dgm:spPr/>
      <dgm:t>
        <a:bodyPr/>
        <a:lstStyle/>
        <a:p>
          <a:endParaRPr lang="en-GB" sz="2400"/>
        </a:p>
      </dgm:t>
    </dgm:pt>
    <dgm:pt modelId="{6F817009-EE2D-4E61-8005-FF8378A0F56D}">
      <dgm:prSet phldrT="[Text]" custT="1"/>
      <dgm:spPr>
        <a:gradFill rotWithShape="0">
          <a:gsLst>
            <a:gs pos="0">
              <a:srgbClr val="00B050"/>
            </a:gs>
            <a:gs pos="100000">
              <a:schemeClr val="accent3">
                <a:hueOff val="0"/>
                <a:satOff val="0"/>
                <a:lumOff val="0"/>
                <a:alphaOff val="0"/>
                <a:shade val="98000"/>
                <a:lumMod val="94000"/>
              </a:schemeClr>
            </a:gs>
          </a:gsLst>
        </a:gradFill>
      </dgm:spPr>
      <dgm:t>
        <a:bodyPr/>
        <a:lstStyle/>
        <a:p>
          <a:r>
            <a:rPr lang="en-US" sz="2400" dirty="0"/>
            <a:t>Comprehension</a:t>
          </a:r>
          <a:endParaRPr lang="en-GB" sz="2400" dirty="0"/>
        </a:p>
      </dgm:t>
    </dgm:pt>
    <dgm:pt modelId="{C7227098-5DFE-4EEC-8ABB-B469CAD8B64B}" type="parTrans" cxnId="{42C087E6-BF51-418C-865C-98D2509915C8}">
      <dgm:prSet/>
      <dgm:spPr/>
      <dgm:t>
        <a:bodyPr/>
        <a:lstStyle/>
        <a:p>
          <a:endParaRPr lang="en-GB" sz="2400"/>
        </a:p>
      </dgm:t>
    </dgm:pt>
    <dgm:pt modelId="{2CD2EE84-0FB4-4AA5-9788-2780F0A63FBC}" type="sibTrans" cxnId="{42C087E6-BF51-418C-865C-98D2509915C8}">
      <dgm:prSet/>
      <dgm:spPr/>
      <dgm:t>
        <a:bodyPr/>
        <a:lstStyle/>
        <a:p>
          <a:endParaRPr lang="en-GB" sz="2400"/>
        </a:p>
      </dgm:t>
    </dgm:pt>
    <dgm:pt modelId="{736F45DB-F3CA-4334-A47F-E7E12D38A16E}">
      <dgm:prSet phldrT="[Text]" custT="1"/>
      <dgm:spPr>
        <a:gradFill rotWithShape="0">
          <a:gsLst>
            <a:gs pos="0">
              <a:schemeClr val="accent4">
                <a:hueOff val="0"/>
                <a:satOff val="0"/>
                <a:lumOff val="0"/>
                <a:alphaOff val="0"/>
                <a:tint val="96000"/>
                <a:lumMod val="104000"/>
              </a:schemeClr>
            </a:gs>
            <a:gs pos="51000">
              <a:schemeClr val="accent4">
                <a:hueOff val="0"/>
                <a:satOff val="0"/>
                <a:lumOff val="0"/>
                <a:alphaOff val="0"/>
                <a:shade val="98000"/>
                <a:lumMod val="94000"/>
              </a:schemeClr>
            </a:gs>
          </a:gsLst>
        </a:gradFill>
      </dgm:spPr>
      <dgm:t>
        <a:bodyPr/>
        <a:lstStyle/>
        <a:p>
          <a:r>
            <a:rPr lang="en-US" sz="2400" dirty="0"/>
            <a:t>Application</a:t>
          </a:r>
          <a:endParaRPr lang="en-GB" sz="2400" dirty="0"/>
        </a:p>
      </dgm:t>
    </dgm:pt>
    <dgm:pt modelId="{1BDD859E-A32D-44EA-9D65-F457C05D3860}" type="parTrans" cxnId="{B99A8B61-C6FB-45C4-9860-6B038269BEA0}">
      <dgm:prSet/>
      <dgm:spPr/>
      <dgm:t>
        <a:bodyPr/>
        <a:lstStyle/>
        <a:p>
          <a:endParaRPr lang="en-GB" sz="2400"/>
        </a:p>
      </dgm:t>
    </dgm:pt>
    <dgm:pt modelId="{87FA772E-0297-4273-940C-5C0A5F4B3282}" type="sibTrans" cxnId="{B99A8B61-C6FB-45C4-9860-6B038269BEA0}">
      <dgm:prSet/>
      <dgm:spPr/>
      <dgm:t>
        <a:bodyPr/>
        <a:lstStyle/>
        <a:p>
          <a:endParaRPr lang="en-GB" sz="2400"/>
        </a:p>
      </dgm:t>
    </dgm:pt>
    <dgm:pt modelId="{CFBEBB3D-3AFF-45C4-9FF7-DAF0E93FBBCF}">
      <dgm:prSet phldrT="[Text]" custT="1"/>
      <dgm:spPr>
        <a:gradFill rotWithShape="0">
          <a:gsLst>
            <a:gs pos="0">
              <a:schemeClr val="accent5">
                <a:hueOff val="0"/>
                <a:satOff val="0"/>
                <a:lumOff val="0"/>
                <a:alphaOff val="0"/>
                <a:tint val="96000"/>
                <a:lumMod val="104000"/>
              </a:schemeClr>
            </a:gs>
            <a:gs pos="60000">
              <a:schemeClr val="accent5">
                <a:hueOff val="0"/>
                <a:satOff val="0"/>
                <a:lumOff val="0"/>
                <a:alphaOff val="0"/>
                <a:shade val="98000"/>
                <a:lumMod val="94000"/>
              </a:schemeClr>
            </a:gs>
          </a:gsLst>
        </a:gradFill>
      </dgm:spPr>
      <dgm:t>
        <a:bodyPr/>
        <a:lstStyle/>
        <a:p>
          <a:r>
            <a:rPr lang="en-US" sz="2400" dirty="0"/>
            <a:t>Analysis</a:t>
          </a:r>
          <a:endParaRPr lang="en-GB" sz="2400" dirty="0"/>
        </a:p>
      </dgm:t>
    </dgm:pt>
    <dgm:pt modelId="{501F34C7-768F-4937-A2A1-D670C925055A}" type="parTrans" cxnId="{1B856D82-580C-4D16-8C34-1F0752B660DF}">
      <dgm:prSet/>
      <dgm:spPr/>
      <dgm:t>
        <a:bodyPr/>
        <a:lstStyle/>
        <a:p>
          <a:endParaRPr lang="en-GB" sz="2400"/>
        </a:p>
      </dgm:t>
    </dgm:pt>
    <dgm:pt modelId="{679B9AF5-A0C1-46F5-8059-5A7917DF1AB1}" type="sibTrans" cxnId="{1B856D82-580C-4D16-8C34-1F0752B660DF}">
      <dgm:prSet/>
      <dgm:spPr/>
      <dgm:t>
        <a:bodyPr/>
        <a:lstStyle/>
        <a:p>
          <a:endParaRPr lang="en-GB" sz="2400"/>
        </a:p>
      </dgm:t>
    </dgm:pt>
    <dgm:pt modelId="{116146EE-4D32-4FDB-9D1E-5AD60CB93399}">
      <dgm:prSet phldrT="[Text]" custT="1"/>
      <dgm:spPr>
        <a:gradFill rotWithShape="0">
          <a:gsLst>
            <a:gs pos="49000">
              <a:schemeClr val="accent6">
                <a:hueOff val="0"/>
                <a:satOff val="0"/>
                <a:lumOff val="0"/>
                <a:alphaOff val="0"/>
                <a:tint val="96000"/>
                <a:lumMod val="104000"/>
              </a:schemeClr>
            </a:gs>
            <a:gs pos="100000">
              <a:schemeClr val="accent6">
                <a:hueOff val="0"/>
                <a:satOff val="0"/>
                <a:lumOff val="0"/>
                <a:alphaOff val="0"/>
                <a:shade val="98000"/>
                <a:lumMod val="94000"/>
              </a:schemeClr>
            </a:gs>
          </a:gsLst>
        </a:gradFill>
      </dgm:spPr>
      <dgm:t>
        <a:bodyPr/>
        <a:lstStyle/>
        <a:p>
          <a:r>
            <a:rPr lang="en-US" sz="2400" dirty="0"/>
            <a:t>Synthesis</a:t>
          </a:r>
          <a:endParaRPr lang="en-GB" sz="2400" dirty="0"/>
        </a:p>
      </dgm:t>
    </dgm:pt>
    <dgm:pt modelId="{9E37D663-D2A8-4187-AB26-8CD24AC1B1B7}" type="parTrans" cxnId="{58A712E7-FF48-403D-8CEC-3394783D91BE}">
      <dgm:prSet/>
      <dgm:spPr/>
      <dgm:t>
        <a:bodyPr/>
        <a:lstStyle/>
        <a:p>
          <a:endParaRPr lang="en-GB" sz="2400"/>
        </a:p>
      </dgm:t>
    </dgm:pt>
    <dgm:pt modelId="{AF86BF49-82A1-48F0-8F10-1A14CE56E620}" type="sibTrans" cxnId="{58A712E7-FF48-403D-8CEC-3394783D91BE}">
      <dgm:prSet/>
      <dgm:spPr/>
      <dgm:t>
        <a:bodyPr/>
        <a:lstStyle/>
        <a:p>
          <a:endParaRPr lang="en-GB" sz="2400"/>
        </a:p>
      </dgm:t>
    </dgm:pt>
    <dgm:pt modelId="{E453F1E7-993B-4D13-AD8D-B48227339006}">
      <dgm:prSet phldrT="[Text]" custT="1"/>
      <dgm:spPr>
        <a:gradFill rotWithShape="0">
          <a:gsLst>
            <a:gs pos="73000">
              <a:srgbClr val="D93DD2"/>
            </a:gs>
            <a:gs pos="100000">
              <a:schemeClr val="accent2">
                <a:hueOff val="0"/>
                <a:satOff val="0"/>
                <a:lumOff val="0"/>
                <a:alphaOff val="0"/>
                <a:shade val="98000"/>
                <a:lumMod val="94000"/>
              </a:schemeClr>
            </a:gs>
          </a:gsLst>
        </a:gradFill>
      </dgm:spPr>
      <dgm:t>
        <a:bodyPr/>
        <a:lstStyle/>
        <a:p>
          <a:r>
            <a:rPr lang="en-US" sz="2400" dirty="0"/>
            <a:t>Evaluation</a:t>
          </a:r>
          <a:endParaRPr lang="en-GB" sz="2400" dirty="0"/>
        </a:p>
      </dgm:t>
    </dgm:pt>
    <dgm:pt modelId="{BBBAF9F5-146D-4BDD-BD2B-ACB937E96045}" type="parTrans" cxnId="{BACA909E-25CE-4C93-A710-4B1A88739F2A}">
      <dgm:prSet/>
      <dgm:spPr/>
      <dgm:t>
        <a:bodyPr/>
        <a:lstStyle/>
        <a:p>
          <a:endParaRPr lang="en-GB" sz="2400"/>
        </a:p>
      </dgm:t>
    </dgm:pt>
    <dgm:pt modelId="{5B5C94A0-BA12-47D4-81C2-E6240D2B909F}" type="sibTrans" cxnId="{BACA909E-25CE-4C93-A710-4B1A88739F2A}">
      <dgm:prSet/>
      <dgm:spPr/>
      <dgm:t>
        <a:bodyPr/>
        <a:lstStyle/>
        <a:p>
          <a:endParaRPr lang="en-GB" sz="2400"/>
        </a:p>
      </dgm:t>
    </dgm:pt>
    <dgm:pt modelId="{766F38B2-335D-4B56-890C-549C7F4D65ED}" type="pres">
      <dgm:prSet presAssocID="{99E9EDB6-7B03-465D-85E9-A5FB1DB6909C}" presName="cycle" presStyleCnt="0">
        <dgm:presLayoutVars>
          <dgm:dir/>
          <dgm:resizeHandles val="exact"/>
        </dgm:presLayoutVars>
      </dgm:prSet>
      <dgm:spPr/>
    </dgm:pt>
    <dgm:pt modelId="{5EC000F4-FACA-4DD5-8BA5-24F98F17D9F0}" type="pres">
      <dgm:prSet presAssocID="{65BDEE61-C24D-44C2-86C9-6055F7B06417}" presName="node" presStyleLbl="node1" presStyleIdx="0" presStyleCnt="6" custScaleX="205909" custScaleY="62114">
        <dgm:presLayoutVars>
          <dgm:bulletEnabled val="1"/>
        </dgm:presLayoutVars>
      </dgm:prSet>
      <dgm:spPr/>
    </dgm:pt>
    <dgm:pt modelId="{D98BD9F2-87A4-4675-8D8A-5AB0DD2EE794}" type="pres">
      <dgm:prSet presAssocID="{65BDEE61-C24D-44C2-86C9-6055F7B06417}" presName="spNode" presStyleCnt="0"/>
      <dgm:spPr/>
    </dgm:pt>
    <dgm:pt modelId="{76CC5DA3-3C8A-45C6-AFAD-785A8A8FD056}" type="pres">
      <dgm:prSet presAssocID="{F1718DFF-174D-48B6-AF93-775F0953FC03}" presName="sibTrans" presStyleLbl="sibTrans1D1" presStyleIdx="0" presStyleCnt="6"/>
      <dgm:spPr/>
    </dgm:pt>
    <dgm:pt modelId="{E340D214-D6A1-40A0-B09D-94934DA05D37}" type="pres">
      <dgm:prSet presAssocID="{6F817009-EE2D-4E61-8005-FF8378A0F56D}" presName="node" presStyleLbl="node1" presStyleIdx="1" presStyleCnt="6" custScaleX="207926" custScaleY="59230" custRadScaleRad="108901" custRadScaleInc="50073">
        <dgm:presLayoutVars>
          <dgm:bulletEnabled val="1"/>
        </dgm:presLayoutVars>
      </dgm:prSet>
      <dgm:spPr/>
    </dgm:pt>
    <dgm:pt modelId="{68F9B75F-0B12-4591-BB6D-FC0D40F5D05D}" type="pres">
      <dgm:prSet presAssocID="{6F817009-EE2D-4E61-8005-FF8378A0F56D}" presName="spNode" presStyleCnt="0"/>
      <dgm:spPr/>
    </dgm:pt>
    <dgm:pt modelId="{7AC528F0-3F06-4456-8C76-5A071917A1C3}" type="pres">
      <dgm:prSet presAssocID="{2CD2EE84-0FB4-4AA5-9788-2780F0A63FBC}" presName="sibTrans" presStyleLbl="sibTrans1D1" presStyleIdx="1" presStyleCnt="6"/>
      <dgm:spPr/>
    </dgm:pt>
    <dgm:pt modelId="{A51AFA77-5B37-4862-92E2-7BF662790620}" type="pres">
      <dgm:prSet presAssocID="{736F45DB-F3CA-4334-A47F-E7E12D38A16E}" presName="node" presStyleLbl="node1" presStyleIdx="2" presStyleCnt="6" custScaleX="209657" custScaleY="58114" custRadScaleRad="112530" custRadScaleInc="-34039">
        <dgm:presLayoutVars>
          <dgm:bulletEnabled val="1"/>
        </dgm:presLayoutVars>
      </dgm:prSet>
      <dgm:spPr/>
    </dgm:pt>
    <dgm:pt modelId="{0EFFE127-0665-4C44-B696-0D37ADE8E93A}" type="pres">
      <dgm:prSet presAssocID="{736F45DB-F3CA-4334-A47F-E7E12D38A16E}" presName="spNode" presStyleCnt="0"/>
      <dgm:spPr/>
    </dgm:pt>
    <dgm:pt modelId="{BE2AF69F-8439-417C-A48B-BB657031F16F}" type="pres">
      <dgm:prSet presAssocID="{87FA772E-0297-4273-940C-5C0A5F4B3282}" presName="sibTrans" presStyleLbl="sibTrans1D1" presStyleIdx="2" presStyleCnt="6"/>
      <dgm:spPr/>
    </dgm:pt>
    <dgm:pt modelId="{26BF9BD0-72AF-49ED-8E73-D10B4255BF3C}" type="pres">
      <dgm:prSet presAssocID="{CFBEBB3D-3AFF-45C4-9FF7-DAF0E93FBBCF}" presName="node" presStyleLbl="node1" presStyleIdx="3" presStyleCnt="6" custScaleX="202279" custScaleY="60024">
        <dgm:presLayoutVars>
          <dgm:bulletEnabled val="1"/>
        </dgm:presLayoutVars>
      </dgm:prSet>
      <dgm:spPr/>
    </dgm:pt>
    <dgm:pt modelId="{B6261C37-E00D-44D7-8E15-378068251968}" type="pres">
      <dgm:prSet presAssocID="{CFBEBB3D-3AFF-45C4-9FF7-DAF0E93FBBCF}" presName="spNode" presStyleCnt="0"/>
      <dgm:spPr/>
    </dgm:pt>
    <dgm:pt modelId="{2F44F484-A20F-45B6-8F71-86E8CAB48BE2}" type="pres">
      <dgm:prSet presAssocID="{679B9AF5-A0C1-46F5-8059-5A7917DF1AB1}" presName="sibTrans" presStyleLbl="sibTrans1D1" presStyleIdx="3" presStyleCnt="6"/>
      <dgm:spPr/>
    </dgm:pt>
    <dgm:pt modelId="{E49A1C3F-389F-47C1-99A5-1D5C860F7790}" type="pres">
      <dgm:prSet presAssocID="{116146EE-4D32-4FDB-9D1E-5AD60CB93399}" presName="node" presStyleLbl="node1" presStyleIdx="4" presStyleCnt="6" custScaleX="204916" custScaleY="57622" custRadScaleRad="109718" custRadScaleInc="29927">
        <dgm:presLayoutVars>
          <dgm:bulletEnabled val="1"/>
        </dgm:presLayoutVars>
      </dgm:prSet>
      <dgm:spPr/>
    </dgm:pt>
    <dgm:pt modelId="{3FA622A0-B4F3-47CF-A7EA-A97072609CE1}" type="pres">
      <dgm:prSet presAssocID="{116146EE-4D32-4FDB-9D1E-5AD60CB93399}" presName="spNode" presStyleCnt="0"/>
      <dgm:spPr/>
    </dgm:pt>
    <dgm:pt modelId="{98803624-36D9-41CD-A4C6-070F82E0B06C}" type="pres">
      <dgm:prSet presAssocID="{AF86BF49-82A1-48F0-8F10-1A14CE56E620}" presName="sibTrans" presStyleLbl="sibTrans1D1" presStyleIdx="4" presStyleCnt="6"/>
      <dgm:spPr/>
    </dgm:pt>
    <dgm:pt modelId="{CCF859BB-569E-4029-802D-D88CA544905F}" type="pres">
      <dgm:prSet presAssocID="{E453F1E7-993B-4D13-AD8D-B48227339006}" presName="node" presStyleLbl="node1" presStyleIdx="5" presStyleCnt="6" custScaleX="201270" custScaleY="57349" custRadScaleRad="106333" custRadScaleInc="-49766">
        <dgm:presLayoutVars>
          <dgm:bulletEnabled val="1"/>
        </dgm:presLayoutVars>
      </dgm:prSet>
      <dgm:spPr/>
    </dgm:pt>
    <dgm:pt modelId="{40C75E2E-8F70-4911-87C6-83F42C3CA8FF}" type="pres">
      <dgm:prSet presAssocID="{E453F1E7-993B-4D13-AD8D-B48227339006}" presName="spNode" presStyleCnt="0"/>
      <dgm:spPr/>
    </dgm:pt>
    <dgm:pt modelId="{AA3BEF61-C405-4EF4-9150-8A2201FDDFD9}" type="pres">
      <dgm:prSet presAssocID="{5B5C94A0-BA12-47D4-81C2-E6240D2B909F}" presName="sibTrans" presStyleLbl="sibTrans1D1" presStyleIdx="5" presStyleCnt="6"/>
      <dgm:spPr/>
    </dgm:pt>
  </dgm:ptLst>
  <dgm:cxnLst>
    <dgm:cxn modelId="{596FEB02-494B-408A-9711-73F8377ED1A2}" type="presOf" srcId="{99E9EDB6-7B03-465D-85E9-A5FB1DB6909C}" destId="{766F38B2-335D-4B56-890C-549C7F4D65ED}" srcOrd="0" destOrd="0" presId="urn:microsoft.com/office/officeart/2005/8/layout/cycle5"/>
    <dgm:cxn modelId="{3597720E-A502-45E4-89C8-A3C8D3505AB5}" type="presOf" srcId="{65BDEE61-C24D-44C2-86C9-6055F7B06417}" destId="{5EC000F4-FACA-4DD5-8BA5-24F98F17D9F0}" srcOrd="0" destOrd="0" presId="urn:microsoft.com/office/officeart/2005/8/layout/cycle5"/>
    <dgm:cxn modelId="{601BFF37-BF4D-41A4-BAD4-E257C50BE0CE}" type="presOf" srcId="{2CD2EE84-0FB4-4AA5-9788-2780F0A63FBC}" destId="{7AC528F0-3F06-4456-8C76-5A071917A1C3}" srcOrd="0" destOrd="0" presId="urn:microsoft.com/office/officeart/2005/8/layout/cycle5"/>
    <dgm:cxn modelId="{125A8E3E-0BE6-47CE-ACAB-EE1CFB2A6A32}" type="presOf" srcId="{F1718DFF-174D-48B6-AF93-775F0953FC03}" destId="{76CC5DA3-3C8A-45C6-AFAD-785A8A8FD056}" srcOrd="0" destOrd="0" presId="urn:microsoft.com/office/officeart/2005/8/layout/cycle5"/>
    <dgm:cxn modelId="{B99A8B61-C6FB-45C4-9860-6B038269BEA0}" srcId="{99E9EDB6-7B03-465D-85E9-A5FB1DB6909C}" destId="{736F45DB-F3CA-4334-A47F-E7E12D38A16E}" srcOrd="2" destOrd="0" parTransId="{1BDD859E-A32D-44EA-9D65-F457C05D3860}" sibTransId="{87FA772E-0297-4273-940C-5C0A5F4B3282}"/>
    <dgm:cxn modelId="{A9E12968-5111-4944-BD9E-7090011522F6}" type="presOf" srcId="{679B9AF5-A0C1-46F5-8059-5A7917DF1AB1}" destId="{2F44F484-A20F-45B6-8F71-86E8CAB48BE2}" srcOrd="0" destOrd="0" presId="urn:microsoft.com/office/officeart/2005/8/layout/cycle5"/>
    <dgm:cxn modelId="{6D3A3852-C650-4709-A815-89D704173B68}" srcId="{99E9EDB6-7B03-465D-85E9-A5FB1DB6909C}" destId="{65BDEE61-C24D-44C2-86C9-6055F7B06417}" srcOrd="0" destOrd="0" parTransId="{F5356674-CB1A-40F3-B5C9-0E164167ED69}" sibTransId="{F1718DFF-174D-48B6-AF93-775F0953FC03}"/>
    <dgm:cxn modelId="{4C71B875-E8D1-4D26-B9B0-57FF09469903}" type="presOf" srcId="{5B5C94A0-BA12-47D4-81C2-E6240D2B909F}" destId="{AA3BEF61-C405-4EF4-9150-8A2201FDDFD9}" srcOrd="0" destOrd="0" presId="urn:microsoft.com/office/officeart/2005/8/layout/cycle5"/>
    <dgm:cxn modelId="{EA3FE67F-4732-4701-AB1F-5DF9E5390221}" type="presOf" srcId="{6F817009-EE2D-4E61-8005-FF8378A0F56D}" destId="{E340D214-D6A1-40A0-B09D-94934DA05D37}" srcOrd="0" destOrd="0" presId="urn:microsoft.com/office/officeart/2005/8/layout/cycle5"/>
    <dgm:cxn modelId="{841AD380-E5FB-4BAF-A73C-ABBF1807D094}" type="presOf" srcId="{AF86BF49-82A1-48F0-8F10-1A14CE56E620}" destId="{98803624-36D9-41CD-A4C6-070F82E0B06C}" srcOrd="0" destOrd="0" presId="urn:microsoft.com/office/officeart/2005/8/layout/cycle5"/>
    <dgm:cxn modelId="{1B856D82-580C-4D16-8C34-1F0752B660DF}" srcId="{99E9EDB6-7B03-465D-85E9-A5FB1DB6909C}" destId="{CFBEBB3D-3AFF-45C4-9FF7-DAF0E93FBBCF}" srcOrd="3" destOrd="0" parTransId="{501F34C7-768F-4937-A2A1-D670C925055A}" sibTransId="{679B9AF5-A0C1-46F5-8059-5A7917DF1AB1}"/>
    <dgm:cxn modelId="{B982E496-3AAC-40E0-A829-CD93A94314EF}" type="presOf" srcId="{736F45DB-F3CA-4334-A47F-E7E12D38A16E}" destId="{A51AFA77-5B37-4862-92E2-7BF662790620}" srcOrd="0" destOrd="0" presId="urn:microsoft.com/office/officeart/2005/8/layout/cycle5"/>
    <dgm:cxn modelId="{BACA909E-25CE-4C93-A710-4B1A88739F2A}" srcId="{99E9EDB6-7B03-465D-85E9-A5FB1DB6909C}" destId="{E453F1E7-993B-4D13-AD8D-B48227339006}" srcOrd="5" destOrd="0" parTransId="{BBBAF9F5-146D-4BDD-BD2B-ACB937E96045}" sibTransId="{5B5C94A0-BA12-47D4-81C2-E6240D2B909F}"/>
    <dgm:cxn modelId="{5BC7B7D1-F0D6-4492-BE4D-5D33DCF70B07}" type="presOf" srcId="{E453F1E7-993B-4D13-AD8D-B48227339006}" destId="{CCF859BB-569E-4029-802D-D88CA544905F}" srcOrd="0" destOrd="0" presId="urn:microsoft.com/office/officeart/2005/8/layout/cycle5"/>
    <dgm:cxn modelId="{681AA2DC-B413-40AC-B9C1-5356E4D4FFB1}" type="presOf" srcId="{CFBEBB3D-3AFF-45C4-9FF7-DAF0E93FBBCF}" destId="{26BF9BD0-72AF-49ED-8E73-D10B4255BF3C}" srcOrd="0" destOrd="0" presId="urn:microsoft.com/office/officeart/2005/8/layout/cycle5"/>
    <dgm:cxn modelId="{42C087E6-BF51-418C-865C-98D2509915C8}" srcId="{99E9EDB6-7B03-465D-85E9-A5FB1DB6909C}" destId="{6F817009-EE2D-4E61-8005-FF8378A0F56D}" srcOrd="1" destOrd="0" parTransId="{C7227098-5DFE-4EEC-8ABB-B469CAD8B64B}" sibTransId="{2CD2EE84-0FB4-4AA5-9788-2780F0A63FBC}"/>
    <dgm:cxn modelId="{58A712E7-FF48-403D-8CEC-3394783D91BE}" srcId="{99E9EDB6-7B03-465D-85E9-A5FB1DB6909C}" destId="{116146EE-4D32-4FDB-9D1E-5AD60CB93399}" srcOrd="4" destOrd="0" parTransId="{9E37D663-D2A8-4187-AB26-8CD24AC1B1B7}" sibTransId="{AF86BF49-82A1-48F0-8F10-1A14CE56E620}"/>
    <dgm:cxn modelId="{D41145EC-5113-4F17-83D2-67C361568B0F}" type="presOf" srcId="{116146EE-4D32-4FDB-9D1E-5AD60CB93399}" destId="{E49A1C3F-389F-47C1-99A5-1D5C860F7790}" srcOrd="0" destOrd="0" presId="urn:microsoft.com/office/officeart/2005/8/layout/cycle5"/>
    <dgm:cxn modelId="{0F53CCFA-70FD-445A-B1FC-908A7C0776B3}" type="presOf" srcId="{87FA772E-0297-4273-940C-5C0A5F4B3282}" destId="{BE2AF69F-8439-417C-A48B-BB657031F16F}" srcOrd="0" destOrd="0" presId="urn:microsoft.com/office/officeart/2005/8/layout/cycle5"/>
    <dgm:cxn modelId="{7C040BCB-2F58-46C6-AE98-CC7EB2F7C0B0}" type="presParOf" srcId="{766F38B2-335D-4B56-890C-549C7F4D65ED}" destId="{5EC000F4-FACA-4DD5-8BA5-24F98F17D9F0}" srcOrd="0" destOrd="0" presId="urn:microsoft.com/office/officeart/2005/8/layout/cycle5"/>
    <dgm:cxn modelId="{2F5F2FFA-1367-4A19-9B29-9FC9342D924E}" type="presParOf" srcId="{766F38B2-335D-4B56-890C-549C7F4D65ED}" destId="{D98BD9F2-87A4-4675-8D8A-5AB0DD2EE794}" srcOrd="1" destOrd="0" presId="urn:microsoft.com/office/officeart/2005/8/layout/cycle5"/>
    <dgm:cxn modelId="{3EC0EE0A-3958-4EC9-8342-D589B4E764F8}" type="presParOf" srcId="{766F38B2-335D-4B56-890C-549C7F4D65ED}" destId="{76CC5DA3-3C8A-45C6-AFAD-785A8A8FD056}" srcOrd="2" destOrd="0" presId="urn:microsoft.com/office/officeart/2005/8/layout/cycle5"/>
    <dgm:cxn modelId="{F2FC2B04-09A2-40B4-A7F4-F5B42A82594C}" type="presParOf" srcId="{766F38B2-335D-4B56-890C-549C7F4D65ED}" destId="{E340D214-D6A1-40A0-B09D-94934DA05D37}" srcOrd="3" destOrd="0" presId="urn:microsoft.com/office/officeart/2005/8/layout/cycle5"/>
    <dgm:cxn modelId="{AAB1F4EE-25CB-4AB6-B92B-9D55EE6CCD7A}" type="presParOf" srcId="{766F38B2-335D-4B56-890C-549C7F4D65ED}" destId="{68F9B75F-0B12-4591-BB6D-FC0D40F5D05D}" srcOrd="4" destOrd="0" presId="urn:microsoft.com/office/officeart/2005/8/layout/cycle5"/>
    <dgm:cxn modelId="{6890BB7A-1238-4480-B603-8D259BC10BC2}" type="presParOf" srcId="{766F38B2-335D-4B56-890C-549C7F4D65ED}" destId="{7AC528F0-3F06-4456-8C76-5A071917A1C3}" srcOrd="5" destOrd="0" presId="urn:microsoft.com/office/officeart/2005/8/layout/cycle5"/>
    <dgm:cxn modelId="{8289DEB3-D627-4500-9F52-931FDFEA7734}" type="presParOf" srcId="{766F38B2-335D-4B56-890C-549C7F4D65ED}" destId="{A51AFA77-5B37-4862-92E2-7BF662790620}" srcOrd="6" destOrd="0" presId="urn:microsoft.com/office/officeart/2005/8/layout/cycle5"/>
    <dgm:cxn modelId="{3CB88A46-6C58-45E0-9357-7018398FCADD}" type="presParOf" srcId="{766F38B2-335D-4B56-890C-549C7F4D65ED}" destId="{0EFFE127-0665-4C44-B696-0D37ADE8E93A}" srcOrd="7" destOrd="0" presId="urn:microsoft.com/office/officeart/2005/8/layout/cycle5"/>
    <dgm:cxn modelId="{F01A316A-7714-4046-81E6-E928A60D346B}" type="presParOf" srcId="{766F38B2-335D-4B56-890C-549C7F4D65ED}" destId="{BE2AF69F-8439-417C-A48B-BB657031F16F}" srcOrd="8" destOrd="0" presId="urn:microsoft.com/office/officeart/2005/8/layout/cycle5"/>
    <dgm:cxn modelId="{28B9EEE8-688A-4C3B-A26B-2C8C41E5AFF7}" type="presParOf" srcId="{766F38B2-335D-4B56-890C-549C7F4D65ED}" destId="{26BF9BD0-72AF-49ED-8E73-D10B4255BF3C}" srcOrd="9" destOrd="0" presId="urn:microsoft.com/office/officeart/2005/8/layout/cycle5"/>
    <dgm:cxn modelId="{1860D346-025B-401F-9A61-FF2E94727758}" type="presParOf" srcId="{766F38B2-335D-4B56-890C-549C7F4D65ED}" destId="{B6261C37-E00D-44D7-8E15-378068251968}" srcOrd="10" destOrd="0" presId="urn:microsoft.com/office/officeart/2005/8/layout/cycle5"/>
    <dgm:cxn modelId="{E56C313E-0C2C-4645-9422-5D03022E3F47}" type="presParOf" srcId="{766F38B2-335D-4B56-890C-549C7F4D65ED}" destId="{2F44F484-A20F-45B6-8F71-86E8CAB48BE2}" srcOrd="11" destOrd="0" presId="urn:microsoft.com/office/officeart/2005/8/layout/cycle5"/>
    <dgm:cxn modelId="{35AD960D-1068-447E-AB97-E9A0D5BC930C}" type="presParOf" srcId="{766F38B2-335D-4B56-890C-549C7F4D65ED}" destId="{E49A1C3F-389F-47C1-99A5-1D5C860F7790}" srcOrd="12" destOrd="0" presId="urn:microsoft.com/office/officeart/2005/8/layout/cycle5"/>
    <dgm:cxn modelId="{15763670-08C1-4BE8-A20D-838E0667BA6D}" type="presParOf" srcId="{766F38B2-335D-4B56-890C-549C7F4D65ED}" destId="{3FA622A0-B4F3-47CF-A7EA-A97072609CE1}" srcOrd="13" destOrd="0" presId="urn:microsoft.com/office/officeart/2005/8/layout/cycle5"/>
    <dgm:cxn modelId="{3D7F5134-F655-438B-8C6E-EAE4C3C253AC}" type="presParOf" srcId="{766F38B2-335D-4B56-890C-549C7F4D65ED}" destId="{98803624-36D9-41CD-A4C6-070F82E0B06C}" srcOrd="14" destOrd="0" presId="urn:microsoft.com/office/officeart/2005/8/layout/cycle5"/>
    <dgm:cxn modelId="{B6A0D0F4-8E8F-4585-B81B-6D3F22F1F3EF}" type="presParOf" srcId="{766F38B2-335D-4B56-890C-549C7F4D65ED}" destId="{CCF859BB-569E-4029-802D-D88CA544905F}" srcOrd="15" destOrd="0" presId="urn:microsoft.com/office/officeart/2005/8/layout/cycle5"/>
    <dgm:cxn modelId="{AB44BEEB-C29B-4334-80BB-F7C4B7174153}" type="presParOf" srcId="{766F38B2-335D-4B56-890C-549C7F4D65ED}" destId="{40C75E2E-8F70-4911-87C6-83F42C3CA8FF}" srcOrd="16" destOrd="0" presId="urn:microsoft.com/office/officeart/2005/8/layout/cycle5"/>
    <dgm:cxn modelId="{CE1AD2D8-CCB2-4011-93F8-5089F2FD43AE}" type="presParOf" srcId="{766F38B2-335D-4B56-890C-549C7F4D65ED}" destId="{AA3BEF61-C405-4EF4-9150-8A2201FDDFD9}"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000F4-FACA-4DD5-8BA5-24F98F17D9F0}">
      <dsp:nvSpPr>
        <dsp:cNvPr id="0" name=""/>
        <dsp:cNvSpPr/>
      </dsp:nvSpPr>
      <dsp:spPr>
        <a:xfrm>
          <a:off x="3056988" y="174909"/>
          <a:ext cx="2802685" cy="549543"/>
        </a:xfrm>
        <a:prstGeom prst="roundRect">
          <a:avLst/>
        </a:prstGeom>
        <a:gradFill rotWithShape="0">
          <a:gsLst>
            <a:gs pos="0">
              <a:srgbClr val="3B015F"/>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Knowledge</a:t>
          </a:r>
          <a:endParaRPr lang="en-GB" sz="2400" kern="1200" dirty="0"/>
        </a:p>
      </dsp:txBody>
      <dsp:txXfrm>
        <a:off x="3083814" y="201735"/>
        <a:ext cx="2749033" cy="495891"/>
      </dsp:txXfrm>
    </dsp:sp>
    <dsp:sp modelId="{76CC5DA3-3C8A-45C6-AFAD-785A8A8FD056}">
      <dsp:nvSpPr>
        <dsp:cNvPr id="0" name=""/>
        <dsp:cNvSpPr/>
      </dsp:nvSpPr>
      <dsp:spPr>
        <a:xfrm>
          <a:off x="2431295" y="687614"/>
          <a:ext cx="4169562" cy="4169562"/>
        </a:xfrm>
        <a:custGeom>
          <a:avLst/>
          <a:gdLst/>
          <a:ahLst/>
          <a:cxnLst/>
          <a:rect l="0" t="0" r="0" b="0"/>
          <a:pathLst>
            <a:path>
              <a:moveTo>
                <a:pt x="2760169" y="112431"/>
              </a:moveTo>
              <a:arcTo wR="2084781" hR="2084781" stAng="17334159" swAng="1514803"/>
            </a:path>
          </a:pathLst>
        </a:custGeom>
        <a:noFill/>
        <a:ln w="9525" cap="rnd" cmpd="sng" algn="ctr">
          <a:solidFill>
            <a:schemeClr val="accent2">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E340D214-D6A1-40A0-B09D-94934DA05D37}">
      <dsp:nvSpPr>
        <dsp:cNvPr id="0" name=""/>
        <dsp:cNvSpPr/>
      </dsp:nvSpPr>
      <dsp:spPr>
        <a:xfrm>
          <a:off x="5176887" y="1496487"/>
          <a:ext cx="2830139" cy="524027"/>
        </a:xfrm>
        <a:prstGeom prst="roundRect">
          <a:avLst/>
        </a:prstGeom>
        <a:gradFill rotWithShape="0">
          <a:gsLst>
            <a:gs pos="0">
              <a:srgbClr val="00B050"/>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Comprehension</a:t>
          </a:r>
          <a:endParaRPr lang="en-GB" sz="2400" kern="1200" dirty="0"/>
        </a:p>
      </dsp:txBody>
      <dsp:txXfrm>
        <a:off x="5202468" y="1522068"/>
        <a:ext cx="2778977" cy="472865"/>
      </dsp:txXfrm>
    </dsp:sp>
    <dsp:sp modelId="{7AC528F0-3F06-4456-8C76-5A071917A1C3}">
      <dsp:nvSpPr>
        <dsp:cNvPr id="0" name=""/>
        <dsp:cNvSpPr/>
      </dsp:nvSpPr>
      <dsp:spPr>
        <a:xfrm>
          <a:off x="2605550" y="590142"/>
          <a:ext cx="4169562" cy="4169562"/>
        </a:xfrm>
        <a:custGeom>
          <a:avLst/>
          <a:gdLst/>
          <a:ahLst/>
          <a:cxnLst/>
          <a:rect l="0" t="0" r="0" b="0"/>
          <a:pathLst>
            <a:path>
              <a:moveTo>
                <a:pt x="4125499" y="1658423"/>
              </a:moveTo>
              <a:arcTo wR="2084781" hR="2084781" stAng="20891952" swAng="1195883"/>
            </a:path>
          </a:pathLst>
        </a:custGeom>
        <a:noFill/>
        <a:ln w="9525" cap="rnd" cmpd="sng" algn="ctr">
          <a:solidFill>
            <a:schemeClr val="accent3">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A51AFA77-5B37-4862-92E2-7BF662790620}">
      <dsp:nvSpPr>
        <dsp:cNvPr id="0" name=""/>
        <dsp:cNvSpPr/>
      </dsp:nvSpPr>
      <dsp:spPr>
        <a:xfrm>
          <a:off x="5187901" y="3201281"/>
          <a:ext cx="2853701" cy="514154"/>
        </a:xfrm>
        <a:prstGeom prst="roundRect">
          <a:avLst/>
        </a:prstGeom>
        <a:gradFill rotWithShape="0">
          <a:gsLst>
            <a:gs pos="0">
              <a:schemeClr val="accent4">
                <a:hueOff val="0"/>
                <a:satOff val="0"/>
                <a:lumOff val="0"/>
                <a:alphaOff val="0"/>
                <a:tint val="96000"/>
                <a:lumMod val="104000"/>
              </a:schemeClr>
            </a:gs>
            <a:gs pos="51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Application</a:t>
          </a:r>
          <a:endParaRPr lang="en-GB" sz="2400" kern="1200" dirty="0"/>
        </a:p>
      </dsp:txBody>
      <dsp:txXfrm>
        <a:off x="5213000" y="3226380"/>
        <a:ext cx="2803503" cy="463956"/>
      </dsp:txXfrm>
    </dsp:sp>
    <dsp:sp modelId="{BE2AF69F-8439-417C-A48B-BB657031F16F}">
      <dsp:nvSpPr>
        <dsp:cNvPr id="0" name=""/>
        <dsp:cNvSpPr/>
      </dsp:nvSpPr>
      <dsp:spPr>
        <a:xfrm>
          <a:off x="2524339" y="212472"/>
          <a:ext cx="4169562" cy="4169562"/>
        </a:xfrm>
        <a:custGeom>
          <a:avLst/>
          <a:gdLst/>
          <a:ahLst/>
          <a:cxnLst/>
          <a:rect l="0" t="0" r="0" b="0"/>
          <a:pathLst>
            <a:path>
              <a:moveTo>
                <a:pt x="3417454" y="3687995"/>
              </a:moveTo>
              <a:arcTo wR="2084781" hR="2084781" stAng="3015895" swAng="1372774"/>
            </a:path>
          </a:pathLst>
        </a:custGeom>
        <a:noFill/>
        <a:ln w="9525" cap="rnd" cmpd="sng" algn="ctr">
          <a:solidFill>
            <a:schemeClr val="accent4">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26BF9BD0-72AF-49ED-8E73-D10B4255BF3C}">
      <dsp:nvSpPr>
        <dsp:cNvPr id="0" name=""/>
        <dsp:cNvSpPr/>
      </dsp:nvSpPr>
      <dsp:spPr>
        <a:xfrm>
          <a:off x="3081692" y="4353717"/>
          <a:ext cx="2753277" cy="531052"/>
        </a:xfrm>
        <a:prstGeom prst="roundRect">
          <a:avLst/>
        </a:prstGeom>
        <a:gradFill rotWithShape="0">
          <a:gsLst>
            <a:gs pos="0">
              <a:schemeClr val="accent5">
                <a:hueOff val="0"/>
                <a:satOff val="0"/>
                <a:lumOff val="0"/>
                <a:alphaOff val="0"/>
                <a:tint val="96000"/>
                <a:lumMod val="104000"/>
              </a:schemeClr>
            </a:gs>
            <a:gs pos="6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Analysis</a:t>
          </a:r>
          <a:endParaRPr lang="en-GB" sz="2400" kern="1200" dirty="0"/>
        </a:p>
      </dsp:txBody>
      <dsp:txXfrm>
        <a:off x="3107616" y="4379641"/>
        <a:ext cx="2701429" cy="479204"/>
      </dsp:txXfrm>
    </dsp:sp>
    <dsp:sp modelId="{2F44F484-A20F-45B6-8F71-86E8CAB48BE2}">
      <dsp:nvSpPr>
        <dsp:cNvPr id="0" name=""/>
        <dsp:cNvSpPr/>
      </dsp:nvSpPr>
      <dsp:spPr>
        <a:xfrm>
          <a:off x="2276035" y="219691"/>
          <a:ext cx="4169562" cy="4169562"/>
        </a:xfrm>
        <a:custGeom>
          <a:avLst/>
          <a:gdLst/>
          <a:ahLst/>
          <a:cxnLst/>
          <a:rect l="0" t="0" r="0" b="0"/>
          <a:pathLst>
            <a:path>
              <a:moveTo>
                <a:pt x="1447601" y="4069803"/>
              </a:moveTo>
              <a:arcTo wR="2084781" hR="2084781" stAng="6467779" swAng="1333660"/>
            </a:path>
          </a:pathLst>
        </a:custGeom>
        <a:noFill/>
        <a:ln w="9525" cap="rnd" cmpd="sng" algn="ctr">
          <a:solidFill>
            <a:schemeClr val="accent5">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E49A1C3F-389F-47C1-99A5-1D5C860F7790}">
      <dsp:nvSpPr>
        <dsp:cNvPr id="0" name=""/>
        <dsp:cNvSpPr/>
      </dsp:nvSpPr>
      <dsp:spPr>
        <a:xfrm>
          <a:off x="974357" y="3210455"/>
          <a:ext cx="2789169" cy="509801"/>
        </a:xfrm>
        <a:prstGeom prst="roundRect">
          <a:avLst/>
        </a:prstGeom>
        <a:gradFill rotWithShape="0">
          <a:gsLst>
            <a:gs pos="4900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Synthesis</a:t>
          </a:r>
          <a:endParaRPr lang="en-GB" sz="2400" kern="1200" dirty="0"/>
        </a:p>
      </dsp:txBody>
      <dsp:txXfrm>
        <a:off x="999243" y="3235341"/>
        <a:ext cx="2739397" cy="460029"/>
      </dsp:txXfrm>
    </dsp:sp>
    <dsp:sp modelId="{98803624-36D9-41CD-A4C6-070F82E0B06C}">
      <dsp:nvSpPr>
        <dsp:cNvPr id="0" name=""/>
        <dsp:cNvSpPr/>
      </dsp:nvSpPr>
      <dsp:spPr>
        <a:xfrm>
          <a:off x="2200487" y="580169"/>
          <a:ext cx="4169562" cy="4169562"/>
        </a:xfrm>
        <a:custGeom>
          <a:avLst/>
          <a:gdLst/>
          <a:ahLst/>
          <a:cxnLst/>
          <a:rect l="0" t="0" r="0" b="0"/>
          <a:pathLst>
            <a:path>
              <a:moveTo>
                <a:pt x="23816" y="2399008"/>
              </a:moveTo>
              <a:arcTo wR="2084781" hR="2084781" stAng="10279866" swAng="1197082"/>
            </a:path>
          </a:pathLst>
        </a:custGeom>
        <a:noFill/>
        <a:ln w="9525" cap="rnd" cmpd="sng" algn="ctr">
          <a:solidFill>
            <a:schemeClr val="accent6">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CCF859BB-569E-4029-802D-D88CA544905F}">
      <dsp:nvSpPr>
        <dsp:cNvPr id="0" name=""/>
        <dsp:cNvSpPr/>
      </dsp:nvSpPr>
      <dsp:spPr>
        <a:xfrm>
          <a:off x="1006059" y="1520874"/>
          <a:ext cx="2739543" cy="507385"/>
        </a:xfrm>
        <a:prstGeom prst="roundRect">
          <a:avLst/>
        </a:prstGeom>
        <a:gradFill rotWithShape="0">
          <a:gsLst>
            <a:gs pos="73000">
              <a:srgbClr val="D93DD2"/>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Evaluation</a:t>
          </a:r>
          <a:endParaRPr lang="en-GB" sz="2400" kern="1200" dirty="0"/>
        </a:p>
      </dsp:txBody>
      <dsp:txXfrm>
        <a:off x="1030827" y="1545642"/>
        <a:ext cx="2690007" cy="457849"/>
      </dsp:txXfrm>
    </dsp:sp>
    <dsp:sp modelId="{AA3BEF61-C405-4EF4-9150-8A2201FDDFD9}">
      <dsp:nvSpPr>
        <dsp:cNvPr id="0" name=""/>
        <dsp:cNvSpPr/>
      </dsp:nvSpPr>
      <dsp:spPr>
        <a:xfrm>
          <a:off x="2361548" y="681730"/>
          <a:ext cx="4169562" cy="4169562"/>
        </a:xfrm>
        <a:custGeom>
          <a:avLst/>
          <a:gdLst/>
          <a:ahLst/>
          <a:cxnLst/>
          <a:rect l="0" t="0" r="0" b="0"/>
          <a:pathLst>
            <a:path>
              <a:moveTo>
                <a:pt x="606653" y="614593"/>
              </a:moveTo>
              <a:arcTo wR="2084781" hR="2084781" stAng="13490741" swAng="1522776"/>
            </a:path>
          </a:pathLst>
        </a:custGeom>
        <a:noFill/>
        <a:ln w="9525" cap="rnd" cmpd="sng" algn="ctr">
          <a:solidFill>
            <a:schemeClr val="accent2">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6F866B-B3CE-4B62-B8F3-2CBD15251761}" type="datetimeFigureOut">
              <a:rPr lang="en-US" smtClean="0"/>
              <a:t>08-Nov-22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30C1D8-D4B8-416B-892B-CA505515FBBA}" type="slidenum">
              <a:rPr lang="en-US" smtClean="0"/>
              <a:t>‹#›</a:t>
            </a:fld>
            <a:endParaRPr lang="en-US" dirty="0"/>
          </a:p>
        </p:txBody>
      </p:sp>
    </p:spTree>
    <p:extLst>
      <p:ext uri="{BB962C8B-B14F-4D97-AF65-F5344CB8AC3E}">
        <p14:creationId xmlns:p14="http://schemas.microsoft.com/office/powerpoint/2010/main" val="3721979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E0D983-D02D-4DFB-B5AB-E48588D25B91}" type="slidenum">
              <a:rPr lang="en-US" smtClean="0"/>
              <a:t>39</a:t>
            </a:fld>
            <a:endParaRPr lang="en-US"/>
          </a:p>
        </p:txBody>
      </p:sp>
    </p:spTree>
    <p:extLst>
      <p:ext uri="{BB962C8B-B14F-4D97-AF65-F5344CB8AC3E}">
        <p14:creationId xmlns:p14="http://schemas.microsoft.com/office/powerpoint/2010/main" val="34100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91858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94200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60641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264396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303294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67593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07126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30058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345108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227799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636FB47-0F84-4B2A-BA50-2DBE19949E51}"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4672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208401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36FB47-0F84-4B2A-BA50-2DBE19949E51}"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1708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158125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258053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66C497-6BC3-4215-9C33-D78C5841FD63}" type="datetimeFigureOut">
              <a:rPr lang="en-US" smtClean="0"/>
              <a:t>08-Nov-22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636FB47-0F84-4B2A-BA50-2DBE19949E51}" type="slidenum">
              <a:rPr lang="en-US" smtClean="0"/>
              <a:t>‹#›</a:t>
            </a:fld>
            <a:endParaRPr lang="en-US" dirty="0"/>
          </a:p>
        </p:txBody>
      </p:sp>
    </p:spTree>
    <p:extLst>
      <p:ext uri="{BB962C8B-B14F-4D97-AF65-F5344CB8AC3E}">
        <p14:creationId xmlns:p14="http://schemas.microsoft.com/office/powerpoint/2010/main" val="342658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166C497-6BC3-4215-9C33-D78C5841FD63}" type="datetimeFigureOut">
              <a:rPr lang="en-US" smtClean="0"/>
              <a:t>08-Nov-22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636FB47-0F84-4B2A-BA50-2DBE19949E51}" type="slidenum">
              <a:rPr lang="en-US" smtClean="0"/>
              <a:t>‹#›</a:t>
            </a:fld>
            <a:endParaRPr lang="en-US" dirty="0"/>
          </a:p>
        </p:txBody>
      </p:sp>
    </p:spTree>
    <p:extLst>
      <p:ext uri="{BB962C8B-B14F-4D97-AF65-F5344CB8AC3E}">
        <p14:creationId xmlns:p14="http://schemas.microsoft.com/office/powerpoint/2010/main" val="1034480430"/>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51.jpeg"/><Relationship Id="rId4" Type="http://schemas.openxmlformats.org/officeDocument/2006/relationships/image" Target="../media/image50.jpeg"/></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jpeg"/></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3.png"/><Relationship Id="rId7" Type="http://schemas.openxmlformats.org/officeDocument/2006/relationships/image" Target="../media/image84.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png"/><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D4D111-F5F8-494B-A9F4-E5E4AACE2BFC}"/>
              </a:ext>
            </a:extLst>
          </p:cNvPr>
          <p:cNvSpPr txBox="1">
            <a:spLocks/>
          </p:cNvSpPr>
          <p:nvPr/>
        </p:nvSpPr>
        <p:spPr>
          <a:xfrm>
            <a:off x="6070705" y="1616318"/>
            <a:ext cx="5581363" cy="1478469"/>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400" b="1" dirty="0">
                <a:solidFill>
                  <a:srgbClr val="002060"/>
                </a:solidFill>
              </a:rPr>
              <a:t>Transversal Competency in the ELT Environment</a:t>
            </a:r>
          </a:p>
        </p:txBody>
      </p:sp>
      <p:sp>
        <p:nvSpPr>
          <p:cNvPr id="9" name="Title 1">
            <a:extLst>
              <a:ext uri="{FF2B5EF4-FFF2-40B4-BE49-F238E27FC236}">
                <a16:creationId xmlns:a16="http://schemas.microsoft.com/office/drawing/2014/main" id="{CAD71C8C-6A0D-4FE8-A46F-ABE58A801498}"/>
              </a:ext>
            </a:extLst>
          </p:cNvPr>
          <p:cNvSpPr txBox="1">
            <a:spLocks/>
          </p:cNvSpPr>
          <p:nvPr/>
        </p:nvSpPr>
        <p:spPr>
          <a:xfrm>
            <a:off x="6070706" y="3109067"/>
            <a:ext cx="4963054" cy="1308294"/>
          </a:xfrm>
          <a:prstGeom prst="rect">
            <a:avLst/>
          </a:prstGeom>
        </p:spPr>
        <p:txBody>
          <a:bodyPr vert="horz" lIns="91440" tIns="45720" rIns="91440" bIns="45720" rtlCol="0" anchor="t">
            <a:normAutofit fontScale="85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600" b="1" dirty="0">
                <a:solidFill>
                  <a:srgbClr val="A91D28"/>
                </a:solidFill>
              </a:rPr>
              <a:t>Plenary Speaker:</a:t>
            </a:r>
          </a:p>
          <a:p>
            <a:r>
              <a:rPr lang="en-US" sz="4400" b="1" dirty="0">
                <a:solidFill>
                  <a:srgbClr val="A91D28"/>
                </a:solidFill>
              </a:rPr>
              <a:t>Katherine Reilly</a:t>
            </a:r>
          </a:p>
          <a:p>
            <a:r>
              <a:rPr lang="en-US" sz="4400" b="1" dirty="0">
                <a:solidFill>
                  <a:srgbClr val="A91D28"/>
                </a:solidFill>
                <a:latin typeface="Calibri" panose="020F0502020204030204" pitchFamily="34" charset="0"/>
                <a:cs typeface="Calibri" panose="020F0502020204030204" pitchFamily="34" charset="0"/>
              </a:rPr>
              <a:t>Author &amp; Educator</a:t>
            </a:r>
            <a:endParaRPr lang="en-US" sz="4400" dirty="0">
              <a:solidFill>
                <a:srgbClr val="A91D28"/>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D9455572-070E-FEA8-3788-594F27D67B8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784778" y="1616318"/>
            <a:ext cx="3688421" cy="4918253"/>
          </a:xfrm>
          <a:prstGeom prst="rect">
            <a:avLst/>
          </a:prstGeom>
        </p:spPr>
      </p:pic>
      <p:pic>
        <p:nvPicPr>
          <p:cNvPr id="4" name="Picture 3">
            <a:extLst>
              <a:ext uri="{FF2B5EF4-FFF2-40B4-BE49-F238E27FC236}">
                <a16:creationId xmlns:a16="http://schemas.microsoft.com/office/drawing/2014/main" id="{6FA3A100-81FE-278D-EBF2-CF0554379C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0706" y="4561578"/>
            <a:ext cx="2620771" cy="1476110"/>
          </a:xfrm>
          <a:prstGeom prst="rect">
            <a:avLst/>
          </a:prstGeom>
        </p:spPr>
      </p:pic>
      <p:pic>
        <p:nvPicPr>
          <p:cNvPr id="3" name="Picture 2">
            <a:extLst>
              <a:ext uri="{FF2B5EF4-FFF2-40B4-BE49-F238E27FC236}">
                <a16:creationId xmlns:a16="http://schemas.microsoft.com/office/drawing/2014/main" id="{01453761-F856-4B0E-2E05-977D3EABC3E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977764" y="195517"/>
            <a:ext cx="5427426" cy="1052256"/>
          </a:xfrm>
          <a:prstGeom prst="rect">
            <a:avLst/>
          </a:prstGeom>
        </p:spPr>
      </p:pic>
      <p:pic>
        <p:nvPicPr>
          <p:cNvPr id="6" name="Picture 5">
            <a:extLst>
              <a:ext uri="{FF2B5EF4-FFF2-40B4-BE49-F238E27FC236}">
                <a16:creationId xmlns:a16="http://schemas.microsoft.com/office/drawing/2014/main" id="{9100BD7D-AF51-21B3-AE28-A27D8349196F}"/>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0202091" y="4557037"/>
            <a:ext cx="1449977" cy="1354111"/>
          </a:xfrm>
          <a:prstGeom prst="rect">
            <a:avLst/>
          </a:prstGeom>
        </p:spPr>
      </p:pic>
    </p:spTree>
    <p:extLst>
      <p:ext uri="{BB962C8B-B14F-4D97-AF65-F5344CB8AC3E}">
        <p14:creationId xmlns:p14="http://schemas.microsoft.com/office/powerpoint/2010/main" val="326478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731135"/>
            <a:ext cx="6395106" cy="833806"/>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Rectifying a Question…</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327752" y="1997664"/>
            <a:ext cx="6823471" cy="4558937"/>
          </a:xfrm>
          <a:prstGeom prst="rect">
            <a:avLst/>
          </a:prstGeom>
        </p:spPr>
        <p:txBody>
          <a:bodyPr vert="horz" lIns="91440" tIns="45720" rIns="91440" bIns="45720" rtlCol="0" anchor="t">
            <a:normAutofit fontScale="92500" lnSpcReduction="10000"/>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b="1" dirty="0"/>
              <a:t>When</a:t>
            </a:r>
            <a:r>
              <a:rPr lang="en-US" dirty="0"/>
              <a:t> was the first light bulb invented and by </a:t>
            </a:r>
            <a:r>
              <a:rPr lang="en-US" b="1" dirty="0"/>
              <a:t>whom</a:t>
            </a:r>
            <a:r>
              <a:rPr lang="en-US" dirty="0"/>
              <a:t>?</a:t>
            </a:r>
          </a:p>
          <a:p>
            <a:pPr marL="0" indent="0">
              <a:buNone/>
            </a:pPr>
            <a:r>
              <a:rPr lang="en-US" b="1" dirty="0"/>
              <a:t>Why</a:t>
            </a:r>
            <a:r>
              <a:rPr lang="en-US" dirty="0"/>
              <a:t> was the invention of the lightbulb the greatest innovation in history?</a:t>
            </a:r>
          </a:p>
          <a:p>
            <a:r>
              <a:rPr lang="en-US" b="1" dirty="0"/>
              <a:t>helped to establish social order after sundown</a:t>
            </a:r>
          </a:p>
          <a:p>
            <a:r>
              <a:rPr lang="en-US" b="1" dirty="0"/>
              <a:t>extended the workday well into the night</a:t>
            </a:r>
          </a:p>
          <a:p>
            <a:r>
              <a:rPr lang="en-US" b="1" dirty="0"/>
              <a:t>allowed us to navigate and travel safely in the dark. </a:t>
            </a:r>
          </a:p>
          <a:p>
            <a:pPr marL="0" indent="0">
              <a:buNone/>
            </a:pPr>
            <a:endParaRPr lang="en-US" dirty="0"/>
          </a:p>
        </p:txBody>
      </p:sp>
      <p:pic>
        <p:nvPicPr>
          <p:cNvPr id="2052" name="Picture 4" descr="Thomas Edison 1879">
            <a:extLst>
              <a:ext uri="{FF2B5EF4-FFF2-40B4-BE49-F238E27FC236}">
                <a16:creationId xmlns:a16="http://schemas.microsoft.com/office/drawing/2014/main" id="{56AC7EF6-90ED-EE03-B63A-AE74FE8D2D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865326" y="1997664"/>
            <a:ext cx="2990850" cy="22281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AF11AA-8F9F-A10D-DAFE-37CCEDC33372}"/>
              </a:ext>
            </a:extLst>
          </p:cNvPr>
          <p:cNvSpPr txBox="1"/>
          <p:nvPr/>
        </p:nvSpPr>
        <p:spPr>
          <a:xfrm>
            <a:off x="9082029" y="4353525"/>
            <a:ext cx="2557444" cy="369332"/>
          </a:xfrm>
          <a:prstGeom prst="rect">
            <a:avLst/>
          </a:prstGeom>
          <a:noFill/>
        </p:spPr>
        <p:txBody>
          <a:bodyPr wrap="square">
            <a:spAutoFit/>
          </a:bodyPr>
          <a:lstStyle/>
          <a:p>
            <a:r>
              <a:rPr lang="en-GB" i="1" dirty="0"/>
              <a:t>Thomas Edison 1879</a:t>
            </a:r>
          </a:p>
        </p:txBody>
      </p:sp>
      <p:pic>
        <p:nvPicPr>
          <p:cNvPr id="3" name="Picture 2">
            <a:extLst>
              <a:ext uri="{FF2B5EF4-FFF2-40B4-BE49-F238E27FC236}">
                <a16:creationId xmlns:a16="http://schemas.microsoft.com/office/drawing/2014/main" id="{9190DA02-9718-FA83-6C2A-8DCC73EB84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0391" y="4850548"/>
            <a:ext cx="1277805" cy="1528255"/>
          </a:xfrm>
          <a:prstGeom prst="rect">
            <a:avLst/>
          </a:prstGeom>
        </p:spPr>
      </p:pic>
    </p:spTree>
    <p:extLst>
      <p:ext uri="{BB962C8B-B14F-4D97-AF65-F5344CB8AC3E}">
        <p14:creationId xmlns:p14="http://schemas.microsoft.com/office/powerpoint/2010/main" val="360706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fade">
                                      <p:cBhvr>
                                        <p:cTn id="19" dur="1000"/>
                                        <p:tgtEl>
                                          <p:spTgt spid="2052"/>
                                        </p:tgtEl>
                                      </p:cBhvr>
                                    </p:animEffect>
                                    <p:anim calcmode="lin" valueType="num">
                                      <p:cBhvr>
                                        <p:cTn id="20" dur="1000" fill="hold"/>
                                        <p:tgtEl>
                                          <p:spTgt spid="2052"/>
                                        </p:tgtEl>
                                        <p:attrNameLst>
                                          <p:attrName>ppt_x</p:attrName>
                                        </p:attrNameLst>
                                      </p:cBhvr>
                                      <p:tavLst>
                                        <p:tav tm="0">
                                          <p:val>
                                            <p:strVal val="#ppt_x"/>
                                          </p:val>
                                        </p:tav>
                                        <p:tav tm="100000">
                                          <p:val>
                                            <p:strVal val="#ppt_x"/>
                                          </p:val>
                                        </p:tav>
                                      </p:tavLst>
                                    </p:anim>
                                    <p:anim calcmode="lin" valueType="num">
                                      <p:cBhvr>
                                        <p:cTn id="21" dur="1000" fill="hold"/>
                                        <p:tgtEl>
                                          <p:spTgt spid="205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fade">
                                      <p:cBhvr>
                                        <p:cTn id="31" dur="1000"/>
                                        <p:tgtEl>
                                          <p:spTgt spid="2">
                                            <p:txEl>
                                              <p:pRg st="1" end="1"/>
                                            </p:txEl>
                                          </p:spTgt>
                                        </p:tgtEl>
                                      </p:cBhvr>
                                    </p:animEffect>
                                    <p:anim calcmode="lin" valueType="num">
                                      <p:cBhvr>
                                        <p:cTn id="3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fade">
                                      <p:cBhvr>
                                        <p:cTn id="38" dur="1000"/>
                                        <p:tgtEl>
                                          <p:spTgt spid="2">
                                            <p:txEl>
                                              <p:pRg st="2" end="2"/>
                                            </p:txEl>
                                          </p:spTgt>
                                        </p:tgtEl>
                                      </p:cBhvr>
                                    </p:animEffect>
                                    <p:anim calcmode="lin" valueType="num">
                                      <p:cBhvr>
                                        <p:cTn id="3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
                                            <p:txEl>
                                              <p:pRg st="3" end="3"/>
                                            </p:txEl>
                                          </p:spTgt>
                                        </p:tgtEl>
                                        <p:attrNameLst>
                                          <p:attrName>style.visibility</p:attrName>
                                        </p:attrNameLst>
                                      </p:cBhvr>
                                      <p:to>
                                        <p:strVal val="visible"/>
                                      </p:to>
                                    </p:set>
                                    <p:animEffect transition="in" filter="fade">
                                      <p:cBhvr>
                                        <p:cTn id="45" dur="1000"/>
                                        <p:tgtEl>
                                          <p:spTgt spid="2">
                                            <p:txEl>
                                              <p:pRg st="3" end="3"/>
                                            </p:txEl>
                                          </p:spTgt>
                                        </p:tgtEl>
                                      </p:cBhvr>
                                    </p:animEffect>
                                    <p:anim calcmode="lin" valueType="num">
                                      <p:cBhvr>
                                        <p:cTn id="4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Effect transition="in" filter="fade">
                                      <p:cBhvr>
                                        <p:cTn id="52" dur="1000"/>
                                        <p:tgtEl>
                                          <p:spTgt spid="2">
                                            <p:txEl>
                                              <p:pRg st="4" end="4"/>
                                            </p:txEl>
                                          </p:spTgt>
                                        </p:tgtEl>
                                      </p:cBhvr>
                                    </p:animEffect>
                                    <p:anim calcmode="lin" valueType="num">
                                      <p:cBhvr>
                                        <p:cTn id="5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2"/>
            <a:ext cx="6395106" cy="1009759"/>
          </a:xfrm>
          <a:prstGeom prst="rect">
            <a:avLst/>
          </a:prstGeom>
        </p:spPr>
        <p:txBody>
          <a:bodyPr vert="horz" lIns="91440" tIns="45720" rIns="91440" bIns="45720" rtlCol="0" anchor="b">
            <a:normAutofit fontScale="925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Why do today’s students find it difficult to produce ideas?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327752" y="2209202"/>
            <a:ext cx="9852312" cy="3959950"/>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Despite the excellent command of the language, they lack, adhere to, or suffer from the following:</a:t>
            </a:r>
          </a:p>
          <a:p>
            <a:r>
              <a:rPr lang="en-US" dirty="0"/>
              <a:t>Social/Peer Judgment</a:t>
            </a:r>
          </a:p>
          <a:p>
            <a:r>
              <a:rPr lang="en-US" dirty="0"/>
              <a:t>Rote Learning</a:t>
            </a:r>
          </a:p>
          <a:p>
            <a:r>
              <a:rPr lang="en-US" dirty="0"/>
              <a:t>Inability or fear to doubt a source</a:t>
            </a:r>
          </a:p>
          <a:p>
            <a:r>
              <a:rPr lang="en-US" dirty="0"/>
              <a:t>Too much emphasis on Grammar and Vocabulary</a:t>
            </a:r>
          </a:p>
          <a:p>
            <a:r>
              <a:rPr lang="en-US" dirty="0"/>
              <a:t>Critical Thinking is not fostered in schools</a:t>
            </a:r>
          </a:p>
          <a:p>
            <a:pPr marL="0" indent="0">
              <a:buNone/>
            </a:pPr>
            <a:endParaRPr lang="en-US" dirty="0"/>
          </a:p>
        </p:txBody>
      </p:sp>
    </p:spTree>
    <p:extLst>
      <p:ext uri="{BB962C8B-B14F-4D97-AF65-F5344CB8AC3E}">
        <p14:creationId xmlns:p14="http://schemas.microsoft.com/office/powerpoint/2010/main" val="301580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699167" y="1766475"/>
            <a:ext cx="10793666" cy="4670901"/>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400" dirty="0">
                <a:solidFill>
                  <a:srgbClr val="002060"/>
                </a:solidFill>
              </a:rPr>
              <a:t>By 2030, an estimated 825 million children are expected to leave school without basic secondary level skills.</a:t>
            </a:r>
          </a:p>
          <a:p>
            <a:pPr marL="342900" indent="-342900" algn="l">
              <a:buFont typeface="Arial" panose="020B0604020202020204" pitchFamily="34" charset="0"/>
              <a:buChar char="•"/>
            </a:pPr>
            <a:r>
              <a:rPr lang="en-US" sz="2400" dirty="0">
                <a:solidFill>
                  <a:srgbClr val="002060"/>
                </a:solidFill>
              </a:rPr>
              <a:t>39% of employers in nine diverse countries (including high income countries) claim that a leading reason for entry level vacancies in diverse economies is due in part to a skills shortage.</a:t>
            </a:r>
          </a:p>
          <a:p>
            <a:pPr marL="342900" indent="-342900" algn="l">
              <a:buFont typeface="Arial" panose="020B0604020202020204" pitchFamily="34" charset="0"/>
              <a:buChar char="•"/>
            </a:pPr>
            <a:r>
              <a:rPr lang="en-US" sz="2400" dirty="0">
                <a:solidFill>
                  <a:srgbClr val="002060"/>
                </a:solidFill>
              </a:rPr>
              <a:t>Across the globe, about 500 million youth are unemployed, underemployed or working insecure jobs, often in the informal sector.</a:t>
            </a:r>
          </a:p>
          <a:p>
            <a:pPr marL="342900" indent="-342900" algn="l">
              <a:buFont typeface="Arial" panose="020B0604020202020204" pitchFamily="34" charset="0"/>
              <a:buChar char="•"/>
            </a:pPr>
            <a:r>
              <a:rPr lang="en-US" sz="2400" dirty="0">
                <a:solidFill>
                  <a:srgbClr val="002060"/>
                </a:solidFill>
              </a:rPr>
              <a:t>255 million (21%) youth in the developing world—three quarters of them women—are not in employment, education or training.</a:t>
            </a:r>
          </a:p>
          <a:p>
            <a:pPr marL="342900" indent="-342900" algn="l">
              <a:buFont typeface="Arial" panose="020B0604020202020204" pitchFamily="34" charset="0"/>
              <a:buChar char="•"/>
            </a:pPr>
            <a:r>
              <a:rPr lang="en-US" sz="2400" dirty="0">
                <a:solidFill>
                  <a:srgbClr val="002060"/>
                </a:solidFill>
              </a:rPr>
              <a:t>Over 33% of students between the ages of 13 and 15 experience bullying from their peers.</a:t>
            </a:r>
          </a:p>
        </p:txBody>
      </p:sp>
      <p:pic>
        <p:nvPicPr>
          <p:cNvPr id="5" name="Picture 4">
            <a:extLst>
              <a:ext uri="{FF2B5EF4-FFF2-40B4-BE49-F238E27FC236}">
                <a16:creationId xmlns:a16="http://schemas.microsoft.com/office/drawing/2014/main" id="{C4FD9DDB-FA86-FF3D-B32B-01BEBBDEAB1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4" name="Title 1">
            <a:extLst>
              <a:ext uri="{FF2B5EF4-FFF2-40B4-BE49-F238E27FC236}">
                <a16:creationId xmlns:a16="http://schemas.microsoft.com/office/drawing/2014/main" id="{A5F1FCAE-E3F9-0CAE-89D5-9E022A6DB872}"/>
              </a:ext>
            </a:extLst>
          </p:cNvPr>
          <p:cNvSpPr txBox="1">
            <a:spLocks/>
          </p:cNvSpPr>
          <p:nvPr/>
        </p:nvSpPr>
        <p:spPr>
          <a:xfrm>
            <a:off x="2278966" y="777650"/>
            <a:ext cx="7531240" cy="693606"/>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Did you know…</a:t>
            </a:r>
          </a:p>
        </p:txBody>
      </p:sp>
      <p:sp>
        <p:nvSpPr>
          <p:cNvPr id="3" name="TextBox 2">
            <a:extLst>
              <a:ext uri="{FF2B5EF4-FFF2-40B4-BE49-F238E27FC236}">
                <a16:creationId xmlns:a16="http://schemas.microsoft.com/office/drawing/2014/main" id="{697BB4C0-5947-CDD4-304D-0AE98E748E42}"/>
              </a:ext>
            </a:extLst>
          </p:cNvPr>
          <p:cNvSpPr txBox="1"/>
          <p:nvPr/>
        </p:nvSpPr>
        <p:spPr>
          <a:xfrm>
            <a:off x="5555198" y="6376050"/>
            <a:ext cx="4255008" cy="307777"/>
          </a:xfrm>
          <a:prstGeom prst="rect">
            <a:avLst/>
          </a:prstGeom>
          <a:noFill/>
        </p:spPr>
        <p:txBody>
          <a:bodyPr wrap="square" rtlCol="0">
            <a:spAutoFit/>
          </a:bodyPr>
          <a:lstStyle/>
          <a:p>
            <a:r>
              <a:rPr lang="en-GB" sz="1400" b="1" dirty="0">
                <a:solidFill>
                  <a:schemeClr val="accent1">
                    <a:lumMod val="50000"/>
                  </a:schemeClr>
                </a:solidFill>
              </a:rPr>
              <a:t>Source: UNICEF Education Centre Framework</a:t>
            </a:r>
          </a:p>
        </p:txBody>
      </p:sp>
    </p:spTree>
    <p:extLst>
      <p:ext uri="{BB962C8B-B14F-4D97-AF65-F5344CB8AC3E}">
        <p14:creationId xmlns:p14="http://schemas.microsoft.com/office/powerpoint/2010/main" val="1215945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1082907" y="607226"/>
            <a:ext cx="10026186" cy="1366995"/>
          </a:xfrm>
          <a:prstGeom prst="rect">
            <a:avLst/>
          </a:prstGeom>
        </p:spPr>
        <p:txBody>
          <a:bodyPr vert="horz" lIns="91440" tIns="45720" rIns="91440" bIns="45720" rtlCol="0" anchor="b">
            <a:normAutofit fontScale="850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Our Obligation as Educators</a:t>
            </a:r>
          </a:p>
          <a:p>
            <a:pPr algn="ctr"/>
            <a:r>
              <a:rPr lang="en-US" sz="4000" dirty="0">
                <a:solidFill>
                  <a:srgbClr val="002060"/>
                </a:solidFill>
              </a:rPr>
              <a:t>To Equip Students with the Right Competencies</a:t>
            </a:r>
          </a:p>
        </p:txBody>
      </p:sp>
      <p:sp>
        <p:nvSpPr>
          <p:cNvPr id="6" name="TextBox 5">
            <a:extLst>
              <a:ext uri="{FF2B5EF4-FFF2-40B4-BE49-F238E27FC236}">
                <a16:creationId xmlns:a16="http://schemas.microsoft.com/office/drawing/2014/main" id="{7F22336D-7D55-A1DD-81EF-EA81E3296E39}"/>
              </a:ext>
            </a:extLst>
          </p:cNvPr>
          <p:cNvSpPr txBox="1"/>
          <p:nvPr/>
        </p:nvSpPr>
        <p:spPr>
          <a:xfrm>
            <a:off x="877587" y="3220245"/>
            <a:ext cx="3127367" cy="2205195"/>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Skills</a:t>
            </a:r>
          </a:p>
          <a:p>
            <a:r>
              <a:rPr lang="en-US" dirty="0"/>
              <a:t>Knowledge</a:t>
            </a:r>
          </a:p>
          <a:p>
            <a:r>
              <a:rPr lang="en-US" dirty="0"/>
              <a:t>Values</a:t>
            </a:r>
          </a:p>
          <a:p>
            <a:r>
              <a:rPr lang="en-US" dirty="0"/>
              <a:t>Attitudes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6CE5899E-6BEE-8AC9-38A9-691869483E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3610" y="2097064"/>
            <a:ext cx="6830005" cy="4451556"/>
          </a:xfrm>
          <a:prstGeom prst="rect">
            <a:avLst/>
          </a:prstGeom>
        </p:spPr>
      </p:pic>
      <p:sp>
        <p:nvSpPr>
          <p:cNvPr id="2" name="TextBox 1">
            <a:extLst>
              <a:ext uri="{FF2B5EF4-FFF2-40B4-BE49-F238E27FC236}">
                <a16:creationId xmlns:a16="http://schemas.microsoft.com/office/drawing/2014/main" id="{579AA8EA-9B2F-B328-5801-E5F8CE2A48A1}"/>
              </a:ext>
            </a:extLst>
          </p:cNvPr>
          <p:cNvSpPr txBox="1"/>
          <p:nvPr/>
        </p:nvSpPr>
        <p:spPr>
          <a:xfrm>
            <a:off x="6464300" y="5818206"/>
            <a:ext cx="1714500" cy="584775"/>
          </a:xfrm>
          <a:prstGeom prst="rect">
            <a:avLst/>
          </a:prstGeom>
          <a:solidFill>
            <a:srgbClr val="F9B902"/>
          </a:solidFill>
        </p:spPr>
        <p:txBody>
          <a:bodyPr wrap="square" rtlCol="0">
            <a:spAutoFit/>
          </a:bodyPr>
          <a:lstStyle/>
          <a:p>
            <a:pPr algn="ctr"/>
            <a:r>
              <a:rPr lang="en-GB" sz="1600" dirty="0">
                <a:solidFill>
                  <a:schemeClr val="bg1"/>
                </a:solidFill>
              </a:rPr>
              <a:t>Well-being &amp; Faith</a:t>
            </a:r>
          </a:p>
        </p:txBody>
      </p:sp>
      <p:sp>
        <p:nvSpPr>
          <p:cNvPr id="8" name="TextBox 7">
            <a:extLst>
              <a:ext uri="{FF2B5EF4-FFF2-40B4-BE49-F238E27FC236}">
                <a16:creationId xmlns:a16="http://schemas.microsoft.com/office/drawing/2014/main" id="{664817D2-9E8B-C02B-5C57-CAEFF1EAE321}"/>
              </a:ext>
            </a:extLst>
          </p:cNvPr>
          <p:cNvSpPr txBox="1"/>
          <p:nvPr/>
        </p:nvSpPr>
        <p:spPr>
          <a:xfrm>
            <a:off x="2621162" y="6264482"/>
            <a:ext cx="2767584" cy="276999"/>
          </a:xfrm>
          <a:prstGeom prst="rect">
            <a:avLst/>
          </a:prstGeom>
          <a:noFill/>
        </p:spPr>
        <p:txBody>
          <a:bodyPr wrap="square" rtlCol="0">
            <a:spAutoFit/>
          </a:bodyPr>
          <a:lstStyle/>
          <a:p>
            <a:r>
              <a:rPr lang="en-GB" sz="1200" b="1" dirty="0">
                <a:solidFill>
                  <a:schemeClr val="accent1">
                    <a:lumMod val="50000"/>
                  </a:schemeClr>
                </a:solidFill>
              </a:rPr>
              <a:t>Photo Credits: UNESCO Assessment</a:t>
            </a:r>
          </a:p>
        </p:txBody>
      </p:sp>
    </p:spTree>
    <p:extLst>
      <p:ext uri="{BB962C8B-B14F-4D97-AF65-F5344CB8AC3E}">
        <p14:creationId xmlns:p14="http://schemas.microsoft.com/office/powerpoint/2010/main" val="20572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56841" y="688383"/>
            <a:ext cx="6395106" cy="723693"/>
          </a:xfrm>
          <a:prstGeom prst="rect">
            <a:avLst/>
          </a:prstGeom>
        </p:spPr>
        <p:txBody>
          <a:bodyPr vert="horz" lIns="91440" tIns="45720" rIns="91440" bIns="45720" rtlCol="0" anchor="b">
            <a:normAutofit fontScale="925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How about another example?</a:t>
            </a:r>
          </a:p>
        </p:txBody>
      </p:sp>
      <p:sp>
        <p:nvSpPr>
          <p:cNvPr id="6" name="TextBox 5">
            <a:extLst>
              <a:ext uri="{FF2B5EF4-FFF2-40B4-BE49-F238E27FC236}">
                <a16:creationId xmlns:a16="http://schemas.microsoft.com/office/drawing/2014/main" id="{7F22336D-7D55-A1DD-81EF-EA81E3296E39}"/>
              </a:ext>
            </a:extLst>
          </p:cNvPr>
          <p:cNvSpPr txBox="1"/>
          <p:nvPr/>
        </p:nvSpPr>
        <p:spPr>
          <a:xfrm>
            <a:off x="1497569" y="1838888"/>
            <a:ext cx="8939654" cy="600893"/>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Essay Topic: </a:t>
            </a:r>
            <a:r>
              <a:rPr lang="en-US" b="1" dirty="0"/>
              <a:t>Is Plastic Surgery a Necessity?</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909741" y="2618722"/>
            <a:ext cx="8090568" cy="3598996"/>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Brainstorming</a:t>
            </a:r>
          </a:p>
          <a:p>
            <a:pPr marL="0" indent="0">
              <a:buNone/>
            </a:pPr>
            <a:r>
              <a:rPr lang="en-US" i="1" dirty="0"/>
              <a:t>Against:</a:t>
            </a:r>
          </a:p>
          <a:p>
            <a:r>
              <a:rPr lang="en-US" dirty="0"/>
              <a:t>We should accept ourselves for who we are</a:t>
            </a:r>
          </a:p>
          <a:p>
            <a:r>
              <a:rPr lang="en-US" dirty="0"/>
              <a:t>If further promotes our insecurities</a:t>
            </a:r>
          </a:p>
          <a:p>
            <a:r>
              <a:rPr lang="en-US" dirty="0"/>
              <a:t>Waste of money</a:t>
            </a:r>
          </a:p>
          <a:p>
            <a:r>
              <a:rPr lang="en-US" dirty="0"/>
              <a:t>Potential Health Risks</a:t>
            </a:r>
          </a:p>
        </p:txBody>
      </p:sp>
      <p:pic>
        <p:nvPicPr>
          <p:cNvPr id="1030" name="Picture 6" descr="Denial Woman Images – Browse 33,902 Stock Photos, Vectors, and Video |  Adobe Stock">
            <a:extLst>
              <a:ext uri="{FF2B5EF4-FFF2-40B4-BE49-F238E27FC236}">
                <a16:creationId xmlns:a16="http://schemas.microsoft.com/office/drawing/2014/main" id="{9A2CB0B4-0B31-D795-89A3-3345974FA5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9104812" y="2713728"/>
            <a:ext cx="3087188" cy="4147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04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F22336D-7D55-A1DD-81EF-EA81E3296E39}"/>
              </a:ext>
            </a:extLst>
          </p:cNvPr>
          <p:cNvSpPr txBox="1"/>
          <p:nvPr/>
        </p:nvSpPr>
        <p:spPr>
          <a:xfrm>
            <a:off x="1497569" y="1890193"/>
            <a:ext cx="8939654" cy="600893"/>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Essay Topic: </a:t>
            </a:r>
            <a:r>
              <a:rPr lang="en-US" b="1" dirty="0"/>
              <a:t>Is Plastic Surgery a Necessity?</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497569" y="2609779"/>
            <a:ext cx="8939654" cy="3598996"/>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Brainstorming</a:t>
            </a:r>
          </a:p>
          <a:p>
            <a:pPr marL="0" indent="0">
              <a:buNone/>
            </a:pPr>
            <a:r>
              <a:rPr lang="en-US" i="1" dirty="0"/>
              <a:t>In Favor:</a:t>
            </a:r>
          </a:p>
          <a:p>
            <a:r>
              <a:rPr lang="en-US" dirty="0"/>
              <a:t>Social Acceptance</a:t>
            </a:r>
          </a:p>
          <a:p>
            <a:r>
              <a:rPr lang="en-US" dirty="0"/>
              <a:t>Mental Health</a:t>
            </a:r>
          </a:p>
          <a:p>
            <a:r>
              <a:rPr lang="en-US" dirty="0"/>
              <a:t>Burn Victims</a:t>
            </a:r>
            <a:endParaRPr lang="en-GB" dirty="0"/>
          </a:p>
          <a:p>
            <a:r>
              <a:rPr lang="en-US" dirty="0"/>
              <a:t>Health Issues</a:t>
            </a:r>
          </a:p>
        </p:txBody>
      </p:sp>
      <p:pic>
        <p:nvPicPr>
          <p:cNvPr id="6146" name="Picture 2" descr="Plastic Surgery. Vector Illustration. Royalty Free SVG, Cliparts, Vectors,  And Stock Illustration. Image 102483692.">
            <a:extLst>
              <a:ext uri="{FF2B5EF4-FFF2-40B4-BE49-F238E27FC236}">
                <a16:creationId xmlns:a16="http://schemas.microsoft.com/office/drawing/2014/main" id="{F277254F-8220-74C9-8D87-E83A4C632E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242202" y="3226526"/>
            <a:ext cx="3197553" cy="269048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1A7C2420-3E6D-DE96-D833-1FED5567A3DD}"/>
              </a:ext>
            </a:extLst>
          </p:cNvPr>
          <p:cNvSpPr txBox="1">
            <a:spLocks/>
          </p:cNvSpPr>
          <p:nvPr/>
        </p:nvSpPr>
        <p:spPr>
          <a:xfrm>
            <a:off x="3056841" y="688383"/>
            <a:ext cx="6395106" cy="723693"/>
          </a:xfrm>
          <a:prstGeom prst="rect">
            <a:avLst/>
          </a:prstGeom>
        </p:spPr>
        <p:txBody>
          <a:bodyPr vert="horz" lIns="91440" tIns="45720" rIns="91440" bIns="45720" rtlCol="0" anchor="b">
            <a:normAutofit fontScale="925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How about another example?</a:t>
            </a:r>
          </a:p>
        </p:txBody>
      </p:sp>
    </p:spTree>
    <p:extLst>
      <p:ext uri="{BB962C8B-B14F-4D97-AF65-F5344CB8AC3E}">
        <p14:creationId xmlns:p14="http://schemas.microsoft.com/office/powerpoint/2010/main" val="7532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3" name="Title 1">
            <a:extLst>
              <a:ext uri="{FF2B5EF4-FFF2-40B4-BE49-F238E27FC236}">
                <a16:creationId xmlns:a16="http://schemas.microsoft.com/office/drawing/2014/main" id="{7A5E393E-7C94-9E35-F577-EC055DE8B7C5}"/>
              </a:ext>
            </a:extLst>
          </p:cNvPr>
          <p:cNvSpPr txBox="1">
            <a:spLocks/>
          </p:cNvSpPr>
          <p:nvPr/>
        </p:nvSpPr>
        <p:spPr>
          <a:xfrm>
            <a:off x="2213317" y="421586"/>
            <a:ext cx="7765366" cy="745588"/>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The ELT Critical Thinking Model</a:t>
            </a:r>
          </a:p>
        </p:txBody>
      </p:sp>
      <p:pic>
        <p:nvPicPr>
          <p:cNvPr id="10242" name="Picture 2" descr="How do we apply Aulasneo Bloom's Taxonomy? – aulasneo">
            <a:extLst>
              <a:ext uri="{FF2B5EF4-FFF2-40B4-BE49-F238E27FC236}">
                <a16:creationId xmlns:a16="http://schemas.microsoft.com/office/drawing/2014/main" id="{A4332EF4-EDB4-985D-87EA-2881C0F6EA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91490" y="2323288"/>
            <a:ext cx="6850673" cy="43409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231E60C-E09D-3B63-D66C-B9F09313F7E9}"/>
              </a:ext>
            </a:extLst>
          </p:cNvPr>
          <p:cNvSpPr txBox="1"/>
          <p:nvPr/>
        </p:nvSpPr>
        <p:spPr>
          <a:xfrm>
            <a:off x="1001737" y="1738126"/>
            <a:ext cx="3078773" cy="461665"/>
          </a:xfrm>
          <a:prstGeom prst="rect">
            <a:avLst/>
          </a:prstGeom>
          <a:noFill/>
        </p:spPr>
        <p:txBody>
          <a:bodyPr wrap="square">
            <a:spAutoFit/>
          </a:bodyPr>
          <a:lstStyle/>
          <a:p>
            <a:pPr algn="l"/>
            <a:r>
              <a:rPr lang="en-US" sz="2400" b="1" dirty="0">
                <a:solidFill>
                  <a:srgbClr val="002060"/>
                </a:solidFill>
              </a:rPr>
              <a:t>Bloom’s Taxonomy</a:t>
            </a:r>
          </a:p>
        </p:txBody>
      </p:sp>
      <p:sp>
        <p:nvSpPr>
          <p:cNvPr id="8" name="TextBox 7">
            <a:extLst>
              <a:ext uri="{FF2B5EF4-FFF2-40B4-BE49-F238E27FC236}">
                <a16:creationId xmlns:a16="http://schemas.microsoft.com/office/drawing/2014/main" id="{27C5B2DF-FD52-C226-5E18-A7FF2778793B}"/>
              </a:ext>
            </a:extLst>
          </p:cNvPr>
          <p:cNvSpPr txBox="1"/>
          <p:nvPr/>
        </p:nvSpPr>
        <p:spPr>
          <a:xfrm>
            <a:off x="7632972" y="2417602"/>
            <a:ext cx="4478654" cy="2308324"/>
          </a:xfrm>
          <a:prstGeom prst="rect">
            <a:avLst/>
          </a:prstGeom>
          <a:noFill/>
        </p:spPr>
        <p:txBody>
          <a:bodyPr wrap="square">
            <a:spAutoFit/>
          </a:bodyPr>
          <a:lstStyle/>
          <a:p>
            <a:r>
              <a:rPr lang="en-US" sz="2400" b="1" i="1" dirty="0">
                <a:solidFill>
                  <a:srgbClr val="002060"/>
                </a:solidFill>
              </a:rPr>
              <a:t>Bloom's taxonomy </a:t>
            </a:r>
            <a:r>
              <a:rPr lang="en-US" sz="2400" i="1" dirty="0">
                <a:solidFill>
                  <a:srgbClr val="002060"/>
                </a:solidFill>
              </a:rPr>
              <a:t>is a classification system used to define and distinguish different levels of human cognition e.g. thinking, learning, and understanding.</a:t>
            </a:r>
            <a:endParaRPr lang="en-GB" sz="2400" i="1" dirty="0">
              <a:solidFill>
                <a:srgbClr val="002060"/>
              </a:solidFill>
            </a:endParaRPr>
          </a:p>
        </p:txBody>
      </p:sp>
    </p:spTree>
    <p:extLst>
      <p:ext uri="{BB962C8B-B14F-4D97-AF65-F5344CB8AC3E}">
        <p14:creationId xmlns:p14="http://schemas.microsoft.com/office/powerpoint/2010/main" val="2664052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graphicFrame>
        <p:nvGraphicFramePr>
          <p:cNvPr id="2" name="Diagram 1">
            <a:extLst>
              <a:ext uri="{FF2B5EF4-FFF2-40B4-BE49-F238E27FC236}">
                <a16:creationId xmlns:a16="http://schemas.microsoft.com/office/drawing/2014/main" id="{B8E05CDA-D2AD-AFD8-98F7-A920F66C664A}"/>
              </a:ext>
            </a:extLst>
          </p:cNvPr>
          <p:cNvGraphicFramePr/>
          <p:nvPr>
            <p:extLst>
              <p:ext uri="{D42A27DB-BD31-4B8C-83A1-F6EECF244321}">
                <p14:modId xmlns:p14="http://schemas.microsoft.com/office/powerpoint/2010/main" val="1739033679"/>
              </p:ext>
            </p:extLst>
          </p:nvPr>
        </p:nvGraphicFramePr>
        <p:xfrm>
          <a:off x="426720" y="1498269"/>
          <a:ext cx="8948928" cy="5059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7A5E393E-7C94-9E35-F577-EC055DE8B7C5}"/>
              </a:ext>
            </a:extLst>
          </p:cNvPr>
          <p:cNvSpPr txBox="1">
            <a:spLocks/>
          </p:cNvSpPr>
          <p:nvPr/>
        </p:nvSpPr>
        <p:spPr>
          <a:xfrm>
            <a:off x="2213317" y="421586"/>
            <a:ext cx="7765366" cy="745588"/>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The ELT Critical Thinking Model</a:t>
            </a:r>
          </a:p>
        </p:txBody>
      </p:sp>
      <p:pic>
        <p:nvPicPr>
          <p:cNvPr id="8194" name="Picture 2" descr="Transparent Woman With Money Clipart - Transparent Background Teacher  Clipart, HD Png Download , Transparent Png Image - PNGitem">
            <a:extLst>
              <a:ext uri="{FF2B5EF4-FFF2-40B4-BE49-F238E27FC236}">
                <a16:creationId xmlns:a16="http://schemas.microsoft.com/office/drawing/2014/main" id="{29230ED5-8881-12BC-F779-46593BBD5B4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9092"/>
          <a:stretch/>
        </p:blipFill>
        <p:spPr bwMode="auto">
          <a:xfrm>
            <a:off x="9375648" y="2292699"/>
            <a:ext cx="2316087" cy="3071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15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8194"/>
                                        </p:tgtEl>
                                        <p:attrNameLst>
                                          <p:attrName>r</p:attrName>
                                        </p:attrNameLst>
                                      </p:cBhvr>
                                    </p:animRot>
                                    <p:animRot by="-240000">
                                      <p:cBhvr>
                                        <p:cTn id="12" dur="200" fill="hold">
                                          <p:stCondLst>
                                            <p:cond delay="200"/>
                                          </p:stCondLst>
                                        </p:cTn>
                                        <p:tgtEl>
                                          <p:spTgt spid="8194"/>
                                        </p:tgtEl>
                                        <p:attrNameLst>
                                          <p:attrName>r</p:attrName>
                                        </p:attrNameLst>
                                      </p:cBhvr>
                                    </p:animRot>
                                    <p:animRot by="240000">
                                      <p:cBhvr>
                                        <p:cTn id="13" dur="200" fill="hold">
                                          <p:stCondLst>
                                            <p:cond delay="400"/>
                                          </p:stCondLst>
                                        </p:cTn>
                                        <p:tgtEl>
                                          <p:spTgt spid="8194"/>
                                        </p:tgtEl>
                                        <p:attrNameLst>
                                          <p:attrName>r</p:attrName>
                                        </p:attrNameLst>
                                      </p:cBhvr>
                                    </p:animRot>
                                    <p:animRot by="-240000">
                                      <p:cBhvr>
                                        <p:cTn id="14" dur="200" fill="hold">
                                          <p:stCondLst>
                                            <p:cond delay="600"/>
                                          </p:stCondLst>
                                        </p:cTn>
                                        <p:tgtEl>
                                          <p:spTgt spid="8194"/>
                                        </p:tgtEl>
                                        <p:attrNameLst>
                                          <p:attrName>r</p:attrName>
                                        </p:attrNameLst>
                                      </p:cBhvr>
                                    </p:animRot>
                                    <p:animRot by="120000">
                                      <p:cBhvr>
                                        <p:cTn id="15" dur="200" fill="hold">
                                          <p:stCondLst>
                                            <p:cond delay="800"/>
                                          </p:stCondLst>
                                        </p:cTn>
                                        <p:tgtEl>
                                          <p:spTgt spid="819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2213317" y="573024"/>
            <a:ext cx="7765366" cy="984294"/>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Can Critical Thinking be Taught,</a:t>
            </a:r>
          </a:p>
          <a:p>
            <a:pPr algn="ctr"/>
            <a:r>
              <a:rPr lang="en-US" sz="4000" dirty="0">
                <a:solidFill>
                  <a:srgbClr val="002060"/>
                </a:solidFill>
              </a:rPr>
              <a:t> or is it an Innate Ability?</a:t>
            </a:r>
          </a:p>
        </p:txBody>
      </p:sp>
      <p:sp>
        <p:nvSpPr>
          <p:cNvPr id="6" name="TextBox 5">
            <a:extLst>
              <a:ext uri="{FF2B5EF4-FFF2-40B4-BE49-F238E27FC236}">
                <a16:creationId xmlns:a16="http://schemas.microsoft.com/office/drawing/2014/main" id="{7F22336D-7D55-A1DD-81EF-EA81E3296E39}"/>
              </a:ext>
            </a:extLst>
          </p:cNvPr>
          <p:cNvSpPr txBox="1"/>
          <p:nvPr/>
        </p:nvSpPr>
        <p:spPr>
          <a:xfrm>
            <a:off x="920377" y="2911083"/>
            <a:ext cx="7076704" cy="3770133"/>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sz="2400" dirty="0"/>
              <a:t>As with all skills, Critical Thinking must be fostered and enhanced</a:t>
            </a:r>
          </a:p>
          <a:p>
            <a:r>
              <a:rPr lang="en-US" sz="2400" dirty="0"/>
              <a:t>Subsequently, a student will adopt it as a learning approach in class</a:t>
            </a:r>
          </a:p>
          <a:p>
            <a:pPr lvl="1"/>
            <a:r>
              <a:rPr lang="en-US" sz="2400" dirty="0"/>
              <a:t>Grammar</a:t>
            </a:r>
          </a:p>
          <a:p>
            <a:pPr lvl="1"/>
            <a:r>
              <a:rPr lang="en-US" sz="2400" dirty="0"/>
              <a:t>Vocabulary</a:t>
            </a:r>
          </a:p>
          <a:p>
            <a:pPr lvl="1"/>
            <a:r>
              <a:rPr lang="en-US" sz="2400" dirty="0"/>
              <a:t>Receptive Skills (Reading &amp; Listening)</a:t>
            </a:r>
          </a:p>
          <a:p>
            <a:pPr lvl="1"/>
            <a:r>
              <a:rPr lang="en-US" sz="2400" dirty="0"/>
              <a:t>Productive Skills (Speaking &amp; Writing)</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3" name="TextBox 2">
            <a:extLst>
              <a:ext uri="{FF2B5EF4-FFF2-40B4-BE49-F238E27FC236}">
                <a16:creationId xmlns:a16="http://schemas.microsoft.com/office/drawing/2014/main" id="{EF591AC2-D175-43B9-BA7C-10AD452E0895}"/>
              </a:ext>
            </a:extLst>
          </p:cNvPr>
          <p:cNvSpPr txBox="1"/>
          <p:nvPr/>
        </p:nvSpPr>
        <p:spPr>
          <a:xfrm>
            <a:off x="1336023" y="1818702"/>
            <a:ext cx="6245412" cy="830997"/>
          </a:xfrm>
          <a:prstGeom prst="rect">
            <a:avLst/>
          </a:prstGeom>
          <a:noFill/>
        </p:spPr>
        <p:txBody>
          <a:bodyPr wrap="square">
            <a:spAutoFit/>
          </a:bodyPr>
          <a:lstStyle/>
          <a:p>
            <a:r>
              <a:rPr lang="en-US" sz="2400" b="1" i="1" dirty="0">
                <a:solidFill>
                  <a:srgbClr val="002060"/>
                </a:solidFill>
              </a:rPr>
              <a:t>Not only can critical thinking be taught, it can be practiced and refined!</a:t>
            </a:r>
            <a:endParaRPr lang="en-GB" sz="2400" b="1" i="1" dirty="0">
              <a:solidFill>
                <a:srgbClr val="002060"/>
              </a:solidFill>
            </a:endParaRPr>
          </a:p>
        </p:txBody>
      </p:sp>
      <p:pic>
        <p:nvPicPr>
          <p:cNvPr id="4" name="Picture 2" descr="iWonder AR - Apps on Google Play">
            <a:extLst>
              <a:ext uri="{FF2B5EF4-FFF2-40B4-BE49-F238E27FC236}">
                <a16:creationId xmlns:a16="http://schemas.microsoft.com/office/drawing/2014/main" id="{E58F8D61-031C-6B50-4BD5-6A2D5AF8DB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6550" y="2735779"/>
            <a:ext cx="2264266" cy="2264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8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anim calcmode="lin" valueType="num">
                                      <p:cBhvr>
                                        <p:cTn id="2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fade">
                                      <p:cBhvr>
                                        <p:cTn id="34" dur="1000"/>
                                        <p:tgtEl>
                                          <p:spTgt spid="6">
                                            <p:txEl>
                                              <p:pRg st="2" end="2"/>
                                            </p:txEl>
                                          </p:spTgt>
                                        </p:tgtEl>
                                      </p:cBhvr>
                                    </p:animEffect>
                                    <p:anim calcmode="lin" valueType="num">
                                      <p:cBhvr>
                                        <p:cTn id="3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Effect transition="in" filter="fade">
                                      <p:cBhvr>
                                        <p:cTn id="41" dur="1000"/>
                                        <p:tgtEl>
                                          <p:spTgt spid="6">
                                            <p:txEl>
                                              <p:pRg st="3" end="3"/>
                                            </p:txEl>
                                          </p:spTgt>
                                        </p:tgtEl>
                                      </p:cBhvr>
                                    </p:animEffect>
                                    <p:anim calcmode="lin" valueType="num">
                                      <p:cBhvr>
                                        <p:cTn id="4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Effect transition="in" filter="fade">
                                      <p:cBhvr>
                                        <p:cTn id="48" dur="1000"/>
                                        <p:tgtEl>
                                          <p:spTgt spid="6">
                                            <p:txEl>
                                              <p:pRg st="4" end="4"/>
                                            </p:txEl>
                                          </p:spTgt>
                                        </p:tgtEl>
                                      </p:cBhvr>
                                    </p:animEffect>
                                    <p:anim calcmode="lin" valueType="num">
                                      <p:cBhvr>
                                        <p:cTn id="4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animEffect transition="in" filter="fade">
                                      <p:cBhvr>
                                        <p:cTn id="55" dur="1000"/>
                                        <p:tgtEl>
                                          <p:spTgt spid="6">
                                            <p:txEl>
                                              <p:pRg st="5" end="5"/>
                                            </p:txEl>
                                          </p:spTgt>
                                        </p:tgtEl>
                                      </p:cBhvr>
                                    </p:animEffect>
                                    <p:anim calcmode="lin" valueType="num">
                                      <p:cBhvr>
                                        <p:cTn id="5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2271169" y="221477"/>
            <a:ext cx="7765366" cy="687886"/>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Example: Reading Segment</a:t>
            </a:r>
          </a:p>
        </p:txBody>
      </p:sp>
      <p:sp>
        <p:nvSpPr>
          <p:cNvPr id="6" name="TextBox 5">
            <a:extLst>
              <a:ext uri="{FF2B5EF4-FFF2-40B4-BE49-F238E27FC236}">
                <a16:creationId xmlns:a16="http://schemas.microsoft.com/office/drawing/2014/main" id="{7F22336D-7D55-A1DD-81EF-EA81E3296E39}"/>
              </a:ext>
            </a:extLst>
          </p:cNvPr>
          <p:cNvSpPr txBox="1"/>
          <p:nvPr/>
        </p:nvSpPr>
        <p:spPr>
          <a:xfrm>
            <a:off x="414528" y="2308578"/>
            <a:ext cx="11000292" cy="4327945"/>
          </a:xfrm>
          <a:prstGeom prst="rect">
            <a:avLst/>
          </a:prstGeom>
        </p:spPr>
        <p:txBody>
          <a:bodyPr vert="horz" lIns="91440" tIns="45720" rIns="91440" bIns="45720" rtlCol="0" anchor="t">
            <a:normAutofit lnSpcReduction="10000"/>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lgn="ctr">
              <a:buNone/>
            </a:pPr>
            <a:r>
              <a:rPr lang="en-US" b="1" dirty="0"/>
              <a:t>Young Inventor</a:t>
            </a:r>
          </a:p>
          <a:p>
            <a:pPr marL="0" indent="0">
              <a:buNone/>
            </a:pPr>
            <a:r>
              <a:rPr lang="en-US" sz="2400" i="1" dirty="0"/>
              <a:t>Schoolboy Tim Freeman has come up with a clear idea to improve the efficiency of school buses.</a:t>
            </a:r>
          </a:p>
          <a:p>
            <a:pPr marL="0" indent="0">
              <a:buNone/>
            </a:pPr>
            <a:r>
              <a:rPr lang="en-US" dirty="0"/>
              <a:t>Tim Freeman was just twelve years old when he came up with a revolutionary idea that would make school buses more energy efficient. This would not only save money, but also help the environment. Five years later, the schoolboy finally saw his dream come true.</a:t>
            </a:r>
          </a:p>
          <a:p>
            <a:pPr marL="0" indent="0">
              <a:buNone/>
            </a:pPr>
            <a:endParaRPr lang="en-US" dirty="0"/>
          </a:p>
          <a:p>
            <a:pPr marL="0" indent="0">
              <a:buNone/>
            </a:pPr>
            <a:r>
              <a:rPr lang="en-US" sz="1700" b="1" i="1" dirty="0"/>
              <a:t>Source: Cambridge FCE Sample Paper</a:t>
            </a:r>
            <a:endParaRPr lang="en-US" dirty="0"/>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9" name="Rectangle: Rounded Corners 8">
            <a:extLst>
              <a:ext uri="{FF2B5EF4-FFF2-40B4-BE49-F238E27FC236}">
                <a16:creationId xmlns:a16="http://schemas.microsoft.com/office/drawing/2014/main" id="{9DF269FE-5694-8ED1-67A9-6F11E7359BD7}"/>
              </a:ext>
            </a:extLst>
          </p:cNvPr>
          <p:cNvSpPr/>
          <p:nvPr/>
        </p:nvSpPr>
        <p:spPr>
          <a:xfrm>
            <a:off x="2097024" y="2766006"/>
            <a:ext cx="1975104" cy="41839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3461E190-31A5-A95E-D084-54ABC3E1E060}"/>
              </a:ext>
            </a:extLst>
          </p:cNvPr>
          <p:cNvSpPr/>
          <p:nvPr/>
        </p:nvSpPr>
        <p:spPr>
          <a:xfrm>
            <a:off x="7912608" y="2743200"/>
            <a:ext cx="804672" cy="44894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E6FFBD68-359B-88DA-5303-2DAA619F9687}"/>
              </a:ext>
            </a:extLst>
          </p:cNvPr>
          <p:cNvGrpSpPr/>
          <p:nvPr/>
        </p:nvGrpSpPr>
        <p:grpSpPr>
          <a:xfrm>
            <a:off x="3168325" y="1248971"/>
            <a:ext cx="2830139" cy="524027"/>
            <a:chOff x="5176887" y="1496487"/>
            <a:chExt cx="2830139" cy="524027"/>
          </a:xfrm>
          <a:scene3d>
            <a:camera prst="orthographicFront"/>
            <a:lightRig rig="flat" dir="t"/>
          </a:scene3d>
        </p:grpSpPr>
        <p:sp>
          <p:nvSpPr>
            <p:cNvPr id="14" name="Rectangle: Rounded Corners 13">
              <a:extLst>
                <a:ext uri="{FF2B5EF4-FFF2-40B4-BE49-F238E27FC236}">
                  <a16:creationId xmlns:a16="http://schemas.microsoft.com/office/drawing/2014/main" id="{EC972EA5-61D5-4CEE-B3FC-6FF769193F21}"/>
                </a:ext>
              </a:extLst>
            </p:cNvPr>
            <p:cNvSpPr/>
            <p:nvPr/>
          </p:nvSpPr>
          <p:spPr>
            <a:xfrm>
              <a:off x="5176887" y="1496487"/>
              <a:ext cx="2830139" cy="524027"/>
            </a:xfrm>
            <a:prstGeom prst="roundRect">
              <a:avLst/>
            </a:prstGeom>
            <a:gradFill rotWithShape="0">
              <a:gsLst>
                <a:gs pos="0">
                  <a:srgbClr val="00B050"/>
                </a:gs>
                <a:gs pos="100000">
                  <a:schemeClr val="accent3">
                    <a:hueOff val="0"/>
                    <a:satOff val="0"/>
                    <a:lumOff val="0"/>
                    <a:alphaOff val="0"/>
                    <a:shade val="98000"/>
                    <a:lumMod val="94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DACFDCD9-968D-547E-B6C4-B39187E14D26}"/>
                </a:ext>
              </a:extLst>
            </p:cNvPr>
            <p:cNvSpPr txBox="1"/>
            <p:nvPr/>
          </p:nvSpPr>
          <p:spPr>
            <a:xfrm>
              <a:off x="5202468" y="1522068"/>
              <a:ext cx="2778977" cy="47286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Comprehension</a:t>
              </a:r>
              <a:endParaRPr lang="en-GB" sz="2400" kern="1200" dirty="0"/>
            </a:p>
          </p:txBody>
        </p:sp>
      </p:grpSp>
      <p:sp>
        <p:nvSpPr>
          <p:cNvPr id="16" name="Rectangle: Rounded Corners 15">
            <a:extLst>
              <a:ext uri="{FF2B5EF4-FFF2-40B4-BE49-F238E27FC236}">
                <a16:creationId xmlns:a16="http://schemas.microsoft.com/office/drawing/2014/main" id="{913ADFA5-3235-15FE-9595-7C49BAD5C3C8}"/>
              </a:ext>
            </a:extLst>
          </p:cNvPr>
          <p:cNvSpPr/>
          <p:nvPr/>
        </p:nvSpPr>
        <p:spPr>
          <a:xfrm>
            <a:off x="9048983" y="2741622"/>
            <a:ext cx="1975104" cy="448947"/>
          </a:xfrm>
          <a:prstGeom prst="roundRect">
            <a:avLst/>
          </a:prstGeom>
          <a:solidFill>
            <a:schemeClr val="accent3">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056EE36B-5013-A53C-AA95-3D72D1497A91}"/>
              </a:ext>
            </a:extLst>
          </p:cNvPr>
          <p:cNvSpPr/>
          <p:nvPr/>
        </p:nvSpPr>
        <p:spPr>
          <a:xfrm>
            <a:off x="414528" y="3204340"/>
            <a:ext cx="4011168" cy="434621"/>
          </a:xfrm>
          <a:prstGeom prst="roundRect">
            <a:avLst/>
          </a:prstGeom>
          <a:solidFill>
            <a:schemeClr val="accent3">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a:extLst>
              <a:ext uri="{FF2B5EF4-FFF2-40B4-BE49-F238E27FC236}">
                <a16:creationId xmlns:a16="http://schemas.microsoft.com/office/drawing/2014/main" id="{BE38975D-F8A2-9D35-599D-2F094897A292}"/>
              </a:ext>
            </a:extLst>
          </p:cNvPr>
          <p:cNvGrpSpPr/>
          <p:nvPr/>
        </p:nvGrpSpPr>
        <p:grpSpPr>
          <a:xfrm>
            <a:off x="6122130" y="1236779"/>
            <a:ext cx="2853701" cy="538728"/>
            <a:chOff x="5187901" y="3201281"/>
            <a:chExt cx="2853701" cy="514154"/>
          </a:xfrm>
          <a:scene3d>
            <a:camera prst="orthographicFront"/>
            <a:lightRig rig="flat" dir="t"/>
          </a:scene3d>
        </p:grpSpPr>
        <p:sp>
          <p:nvSpPr>
            <p:cNvPr id="19" name="Rectangle: Rounded Corners 18">
              <a:extLst>
                <a:ext uri="{FF2B5EF4-FFF2-40B4-BE49-F238E27FC236}">
                  <a16:creationId xmlns:a16="http://schemas.microsoft.com/office/drawing/2014/main" id="{AC8EA8C2-F826-EA02-8A2D-94785C8FE5F8}"/>
                </a:ext>
              </a:extLst>
            </p:cNvPr>
            <p:cNvSpPr/>
            <p:nvPr/>
          </p:nvSpPr>
          <p:spPr>
            <a:xfrm>
              <a:off x="5187901" y="3201281"/>
              <a:ext cx="2853701" cy="514154"/>
            </a:xfrm>
            <a:prstGeom prst="roundRect">
              <a:avLst/>
            </a:prstGeom>
            <a:gradFill rotWithShape="0">
              <a:gsLst>
                <a:gs pos="0">
                  <a:schemeClr val="accent4">
                    <a:hueOff val="0"/>
                    <a:satOff val="0"/>
                    <a:lumOff val="0"/>
                    <a:alphaOff val="0"/>
                    <a:tint val="96000"/>
                    <a:lumMod val="104000"/>
                  </a:schemeClr>
                </a:gs>
                <a:gs pos="51000">
                  <a:schemeClr val="accent4">
                    <a:hueOff val="0"/>
                    <a:satOff val="0"/>
                    <a:lumOff val="0"/>
                    <a:alphaOff val="0"/>
                    <a:shade val="98000"/>
                    <a:lumMod val="94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20" name="Rectangle: Rounded Corners 4">
              <a:extLst>
                <a:ext uri="{FF2B5EF4-FFF2-40B4-BE49-F238E27FC236}">
                  <a16:creationId xmlns:a16="http://schemas.microsoft.com/office/drawing/2014/main" id="{CD857720-7DB8-6D6C-A8FE-E0095D7EFC3A}"/>
                </a:ext>
              </a:extLst>
            </p:cNvPr>
            <p:cNvSpPr txBox="1"/>
            <p:nvPr/>
          </p:nvSpPr>
          <p:spPr>
            <a:xfrm>
              <a:off x="5213000" y="3226380"/>
              <a:ext cx="2803503" cy="4639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Application</a:t>
              </a:r>
              <a:endParaRPr lang="en-GB" sz="2400" kern="1200" dirty="0"/>
            </a:p>
          </p:txBody>
        </p:sp>
      </p:grpSp>
      <p:sp>
        <p:nvSpPr>
          <p:cNvPr id="21" name="Rectangle: Rounded Corners 20">
            <a:extLst>
              <a:ext uri="{FF2B5EF4-FFF2-40B4-BE49-F238E27FC236}">
                <a16:creationId xmlns:a16="http://schemas.microsoft.com/office/drawing/2014/main" id="{2A9A79AE-E101-0FCA-A388-91689F004A2D}"/>
              </a:ext>
            </a:extLst>
          </p:cNvPr>
          <p:cNvSpPr/>
          <p:nvPr/>
        </p:nvSpPr>
        <p:spPr>
          <a:xfrm>
            <a:off x="5108448" y="4435010"/>
            <a:ext cx="6156960" cy="418399"/>
          </a:xfrm>
          <a:prstGeom prst="roundRect">
            <a:avLst/>
          </a:prstGeom>
          <a:solidFill>
            <a:schemeClr val="accent4">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71298B40-9360-7665-4668-61F3D2792F84}"/>
              </a:ext>
            </a:extLst>
          </p:cNvPr>
          <p:cNvSpPr/>
          <p:nvPr/>
        </p:nvSpPr>
        <p:spPr>
          <a:xfrm>
            <a:off x="445008" y="4828976"/>
            <a:ext cx="2944368" cy="418399"/>
          </a:xfrm>
          <a:prstGeom prst="roundRect">
            <a:avLst/>
          </a:prstGeom>
          <a:solidFill>
            <a:schemeClr val="accent4">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22">
            <a:extLst>
              <a:ext uri="{FF2B5EF4-FFF2-40B4-BE49-F238E27FC236}">
                <a16:creationId xmlns:a16="http://schemas.microsoft.com/office/drawing/2014/main" id="{16405B0C-E342-7EEE-8DF1-1FD6856A8E15}"/>
              </a:ext>
            </a:extLst>
          </p:cNvPr>
          <p:cNvGrpSpPr/>
          <p:nvPr/>
        </p:nvGrpSpPr>
        <p:grpSpPr>
          <a:xfrm>
            <a:off x="9108348" y="1237496"/>
            <a:ext cx="2753277" cy="531052"/>
            <a:chOff x="3081692" y="4353717"/>
            <a:chExt cx="2753277" cy="531052"/>
          </a:xfrm>
          <a:scene3d>
            <a:camera prst="orthographicFront"/>
            <a:lightRig rig="flat" dir="t"/>
          </a:scene3d>
        </p:grpSpPr>
        <p:sp>
          <p:nvSpPr>
            <p:cNvPr id="24" name="Rectangle: Rounded Corners 23">
              <a:extLst>
                <a:ext uri="{FF2B5EF4-FFF2-40B4-BE49-F238E27FC236}">
                  <a16:creationId xmlns:a16="http://schemas.microsoft.com/office/drawing/2014/main" id="{92B7DCC3-7322-C131-4E7C-8F97CDA3BF59}"/>
                </a:ext>
              </a:extLst>
            </p:cNvPr>
            <p:cNvSpPr/>
            <p:nvPr/>
          </p:nvSpPr>
          <p:spPr>
            <a:xfrm>
              <a:off x="3081692" y="4353717"/>
              <a:ext cx="2753277" cy="531052"/>
            </a:xfrm>
            <a:prstGeom prst="roundRect">
              <a:avLst/>
            </a:prstGeom>
            <a:gradFill rotWithShape="0">
              <a:gsLst>
                <a:gs pos="0">
                  <a:schemeClr val="accent5">
                    <a:hueOff val="0"/>
                    <a:satOff val="0"/>
                    <a:lumOff val="0"/>
                    <a:alphaOff val="0"/>
                    <a:tint val="96000"/>
                    <a:lumMod val="104000"/>
                  </a:schemeClr>
                </a:gs>
                <a:gs pos="60000">
                  <a:schemeClr val="accent5">
                    <a:hueOff val="0"/>
                    <a:satOff val="0"/>
                    <a:lumOff val="0"/>
                    <a:alphaOff val="0"/>
                    <a:shade val="98000"/>
                    <a:lumMod val="94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sp>
          <p:nvSpPr>
            <p:cNvPr id="25" name="Rectangle: Rounded Corners 4">
              <a:extLst>
                <a:ext uri="{FF2B5EF4-FFF2-40B4-BE49-F238E27FC236}">
                  <a16:creationId xmlns:a16="http://schemas.microsoft.com/office/drawing/2014/main" id="{393366BA-2B38-7B3F-DE31-F0FD8389DB79}"/>
                </a:ext>
              </a:extLst>
            </p:cNvPr>
            <p:cNvSpPr txBox="1"/>
            <p:nvPr/>
          </p:nvSpPr>
          <p:spPr>
            <a:xfrm>
              <a:off x="3107616" y="4379641"/>
              <a:ext cx="2701429" cy="47920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Analysis</a:t>
              </a:r>
              <a:endParaRPr lang="en-GB" sz="2400" kern="1200" dirty="0"/>
            </a:p>
          </p:txBody>
        </p:sp>
      </p:grpSp>
      <p:sp>
        <p:nvSpPr>
          <p:cNvPr id="26" name="Rectangle: Rounded Corners 25">
            <a:extLst>
              <a:ext uri="{FF2B5EF4-FFF2-40B4-BE49-F238E27FC236}">
                <a16:creationId xmlns:a16="http://schemas.microsoft.com/office/drawing/2014/main" id="{CC531727-60E8-5BD6-9972-02A35BD4B99E}"/>
              </a:ext>
            </a:extLst>
          </p:cNvPr>
          <p:cNvSpPr/>
          <p:nvPr/>
        </p:nvSpPr>
        <p:spPr>
          <a:xfrm>
            <a:off x="414528" y="4054151"/>
            <a:ext cx="3657600" cy="418399"/>
          </a:xfrm>
          <a:prstGeom prst="roundRect">
            <a:avLst/>
          </a:prstGeom>
          <a:solidFill>
            <a:srgbClr val="FF99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EE3C9D0C-20DD-1182-F5EF-CCC022EF79BC}"/>
              </a:ext>
            </a:extLst>
          </p:cNvPr>
          <p:cNvGrpSpPr/>
          <p:nvPr/>
        </p:nvGrpSpPr>
        <p:grpSpPr>
          <a:xfrm>
            <a:off x="835032" y="1920698"/>
            <a:ext cx="2789169" cy="509801"/>
            <a:chOff x="974357" y="3210455"/>
            <a:chExt cx="2789169" cy="509801"/>
          </a:xfrm>
          <a:scene3d>
            <a:camera prst="orthographicFront"/>
            <a:lightRig rig="flat" dir="t"/>
          </a:scene3d>
        </p:grpSpPr>
        <p:sp>
          <p:nvSpPr>
            <p:cNvPr id="28" name="Rectangle: Rounded Corners 27">
              <a:extLst>
                <a:ext uri="{FF2B5EF4-FFF2-40B4-BE49-F238E27FC236}">
                  <a16:creationId xmlns:a16="http://schemas.microsoft.com/office/drawing/2014/main" id="{EF5E9C0C-298C-4068-D8F6-7BB539E8536E}"/>
                </a:ext>
              </a:extLst>
            </p:cNvPr>
            <p:cNvSpPr/>
            <p:nvPr/>
          </p:nvSpPr>
          <p:spPr>
            <a:xfrm>
              <a:off x="974357" y="3210455"/>
              <a:ext cx="2789169" cy="509801"/>
            </a:xfrm>
            <a:prstGeom prst="roundRect">
              <a:avLst/>
            </a:prstGeom>
            <a:gradFill rotWithShape="0">
              <a:gsLst>
                <a:gs pos="49000">
                  <a:schemeClr val="accent6">
                    <a:hueOff val="0"/>
                    <a:satOff val="0"/>
                    <a:lumOff val="0"/>
                    <a:alphaOff val="0"/>
                    <a:tint val="96000"/>
                    <a:lumMod val="104000"/>
                  </a:schemeClr>
                </a:gs>
                <a:gs pos="100000">
                  <a:schemeClr val="accent6">
                    <a:hueOff val="0"/>
                    <a:satOff val="0"/>
                    <a:lumOff val="0"/>
                    <a:alphaOff val="0"/>
                    <a:shade val="98000"/>
                    <a:lumMod val="94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sp>
          <p:nvSpPr>
            <p:cNvPr id="29" name="Rectangle: Rounded Corners 4">
              <a:extLst>
                <a:ext uri="{FF2B5EF4-FFF2-40B4-BE49-F238E27FC236}">
                  <a16:creationId xmlns:a16="http://schemas.microsoft.com/office/drawing/2014/main" id="{7FEDC96A-5C4E-55FF-51FC-5A9229FAB68B}"/>
                </a:ext>
              </a:extLst>
            </p:cNvPr>
            <p:cNvSpPr txBox="1"/>
            <p:nvPr/>
          </p:nvSpPr>
          <p:spPr>
            <a:xfrm>
              <a:off x="999243" y="3235341"/>
              <a:ext cx="2739397" cy="46002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Synthesis</a:t>
              </a:r>
              <a:endParaRPr lang="en-GB" sz="2400" kern="1200" dirty="0"/>
            </a:p>
          </p:txBody>
        </p:sp>
      </p:grpSp>
      <p:sp>
        <p:nvSpPr>
          <p:cNvPr id="30" name="Rectangle: Rounded Corners 29">
            <a:extLst>
              <a:ext uri="{FF2B5EF4-FFF2-40B4-BE49-F238E27FC236}">
                <a16:creationId xmlns:a16="http://schemas.microsoft.com/office/drawing/2014/main" id="{E231E2EB-ECE4-DC9E-28AC-2DAEB8CFF1E3}"/>
              </a:ext>
            </a:extLst>
          </p:cNvPr>
          <p:cNvSpPr/>
          <p:nvPr/>
        </p:nvSpPr>
        <p:spPr>
          <a:xfrm>
            <a:off x="3438143" y="4822890"/>
            <a:ext cx="2709085" cy="418399"/>
          </a:xfrm>
          <a:prstGeom prst="roundRect">
            <a:avLst/>
          </a:prstGeom>
          <a:solidFill>
            <a:schemeClr val="accent6">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0367B69E-CEC3-C565-85E2-DC239D206E00}"/>
              </a:ext>
            </a:extLst>
          </p:cNvPr>
          <p:cNvSpPr/>
          <p:nvPr/>
        </p:nvSpPr>
        <p:spPr>
          <a:xfrm>
            <a:off x="8790435" y="4822890"/>
            <a:ext cx="2474974" cy="418399"/>
          </a:xfrm>
          <a:prstGeom prst="roundRect">
            <a:avLst/>
          </a:prstGeom>
          <a:solidFill>
            <a:schemeClr val="accent6">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C0D3E4CB-FB28-D748-FD2F-DC72B60FEC99}"/>
              </a:ext>
            </a:extLst>
          </p:cNvPr>
          <p:cNvSpPr/>
          <p:nvPr/>
        </p:nvSpPr>
        <p:spPr>
          <a:xfrm>
            <a:off x="459240" y="5243019"/>
            <a:ext cx="3164961" cy="418399"/>
          </a:xfrm>
          <a:prstGeom prst="roundRect">
            <a:avLst/>
          </a:prstGeom>
          <a:solidFill>
            <a:schemeClr val="accent6">
              <a:lumMod val="75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6713E364-0CAA-DC93-E182-E9233286A4D7}"/>
              </a:ext>
            </a:extLst>
          </p:cNvPr>
          <p:cNvGrpSpPr/>
          <p:nvPr/>
        </p:nvGrpSpPr>
        <p:grpSpPr>
          <a:xfrm>
            <a:off x="8314944" y="1954858"/>
            <a:ext cx="2739543" cy="507385"/>
            <a:chOff x="1006059" y="1520874"/>
            <a:chExt cx="2739543" cy="507385"/>
          </a:xfrm>
          <a:scene3d>
            <a:camera prst="orthographicFront"/>
            <a:lightRig rig="flat" dir="t"/>
          </a:scene3d>
        </p:grpSpPr>
        <p:sp>
          <p:nvSpPr>
            <p:cNvPr id="34" name="Rectangle: Rounded Corners 33">
              <a:extLst>
                <a:ext uri="{FF2B5EF4-FFF2-40B4-BE49-F238E27FC236}">
                  <a16:creationId xmlns:a16="http://schemas.microsoft.com/office/drawing/2014/main" id="{92A25816-EAC0-1C53-100E-43C71DBFB093}"/>
                </a:ext>
              </a:extLst>
            </p:cNvPr>
            <p:cNvSpPr/>
            <p:nvPr/>
          </p:nvSpPr>
          <p:spPr>
            <a:xfrm>
              <a:off x="1006059" y="1520874"/>
              <a:ext cx="2739543" cy="507385"/>
            </a:xfrm>
            <a:prstGeom prst="roundRect">
              <a:avLst/>
            </a:prstGeom>
            <a:gradFill rotWithShape="0">
              <a:gsLst>
                <a:gs pos="0">
                  <a:schemeClr val="accent6">
                    <a:lumMod val="50000"/>
                  </a:schemeClr>
                </a:gs>
                <a:gs pos="83000">
                  <a:schemeClr val="accent2">
                    <a:hueOff val="0"/>
                    <a:satOff val="0"/>
                    <a:lumOff val="0"/>
                    <a:alphaOff val="0"/>
                    <a:shade val="98000"/>
                    <a:lumMod val="94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35" name="Rectangle: Rounded Corners 4">
              <a:extLst>
                <a:ext uri="{FF2B5EF4-FFF2-40B4-BE49-F238E27FC236}">
                  <a16:creationId xmlns:a16="http://schemas.microsoft.com/office/drawing/2014/main" id="{B0E576E3-1E31-E24A-A4A5-9E5954DA94D6}"/>
                </a:ext>
              </a:extLst>
            </p:cNvPr>
            <p:cNvSpPr txBox="1"/>
            <p:nvPr/>
          </p:nvSpPr>
          <p:spPr>
            <a:xfrm>
              <a:off x="1030827" y="1545642"/>
              <a:ext cx="2690007" cy="457849"/>
            </a:xfrm>
            <a:prstGeom prst="rect">
              <a:avLst/>
            </a:prstGeom>
            <a:gradFill>
              <a:gsLst>
                <a:gs pos="70000">
                  <a:srgbClr val="D93DD2"/>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Evaluation</a:t>
              </a:r>
              <a:endParaRPr lang="en-GB" sz="2400" kern="1200" dirty="0"/>
            </a:p>
          </p:txBody>
        </p:sp>
      </p:grpSp>
      <p:sp>
        <p:nvSpPr>
          <p:cNvPr id="36" name="Rectangle: Rounded Corners 35">
            <a:extLst>
              <a:ext uri="{FF2B5EF4-FFF2-40B4-BE49-F238E27FC236}">
                <a16:creationId xmlns:a16="http://schemas.microsoft.com/office/drawing/2014/main" id="{5FD7ABF3-B113-39F4-8A38-083218960F14}"/>
              </a:ext>
            </a:extLst>
          </p:cNvPr>
          <p:cNvSpPr/>
          <p:nvPr/>
        </p:nvSpPr>
        <p:spPr>
          <a:xfrm>
            <a:off x="438910" y="4417145"/>
            <a:ext cx="2944367" cy="418399"/>
          </a:xfrm>
          <a:prstGeom prst="roundRect">
            <a:avLst/>
          </a:prstGeom>
          <a:solidFill>
            <a:srgbClr val="D93DD2">
              <a:alpha val="2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0219A642-E4C4-C4C9-715B-1D39B6A03E70}"/>
              </a:ext>
            </a:extLst>
          </p:cNvPr>
          <p:cNvGrpSpPr/>
          <p:nvPr/>
        </p:nvGrpSpPr>
        <p:grpSpPr>
          <a:xfrm>
            <a:off x="233123" y="1228250"/>
            <a:ext cx="2802685" cy="549543"/>
            <a:chOff x="3056988" y="174909"/>
            <a:chExt cx="2802685" cy="549543"/>
          </a:xfrm>
          <a:scene3d>
            <a:camera prst="orthographicFront"/>
            <a:lightRig rig="flat" dir="t"/>
          </a:scene3d>
        </p:grpSpPr>
        <p:sp>
          <p:nvSpPr>
            <p:cNvPr id="38" name="Rectangle: Rounded Corners 37">
              <a:extLst>
                <a:ext uri="{FF2B5EF4-FFF2-40B4-BE49-F238E27FC236}">
                  <a16:creationId xmlns:a16="http://schemas.microsoft.com/office/drawing/2014/main" id="{492FCE38-295A-6E1E-C1F9-80AEEBAE3900}"/>
                </a:ext>
              </a:extLst>
            </p:cNvPr>
            <p:cNvSpPr/>
            <p:nvPr/>
          </p:nvSpPr>
          <p:spPr>
            <a:xfrm>
              <a:off x="3056988" y="174909"/>
              <a:ext cx="2802685" cy="549543"/>
            </a:xfrm>
            <a:prstGeom prst="roundRect">
              <a:avLst/>
            </a:prstGeom>
            <a:gradFill rotWithShape="0">
              <a:gsLst>
                <a:gs pos="0">
                  <a:srgbClr val="3B015F"/>
                </a:gs>
                <a:gs pos="100000">
                  <a:schemeClr val="accent2">
                    <a:hueOff val="0"/>
                    <a:satOff val="0"/>
                    <a:lumOff val="0"/>
                    <a:alphaOff val="0"/>
                    <a:shade val="98000"/>
                    <a:lumMod val="94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39" name="Rectangle: Rounded Corners 4">
              <a:extLst>
                <a:ext uri="{FF2B5EF4-FFF2-40B4-BE49-F238E27FC236}">
                  <a16:creationId xmlns:a16="http://schemas.microsoft.com/office/drawing/2014/main" id="{4D5A7F07-AC1F-DBD3-11C3-7C57EFB40A74}"/>
                </a:ext>
              </a:extLst>
            </p:cNvPr>
            <p:cNvSpPr txBox="1"/>
            <p:nvPr/>
          </p:nvSpPr>
          <p:spPr>
            <a:xfrm>
              <a:off x="3083814" y="201735"/>
              <a:ext cx="2749033" cy="49589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Knowledge</a:t>
              </a:r>
              <a:endParaRPr lang="en-GB" sz="2400" kern="1200" dirty="0"/>
            </a:p>
          </p:txBody>
        </p:sp>
      </p:grpSp>
    </p:spTree>
    <p:extLst>
      <p:ext uri="{BB962C8B-B14F-4D97-AF65-F5344CB8AC3E}">
        <p14:creationId xmlns:p14="http://schemas.microsoft.com/office/powerpoint/2010/main" val="383830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1000"/>
                                        <p:tgtEl>
                                          <p:spTgt spid="27"/>
                                        </p:tgtEl>
                                      </p:cBhvr>
                                    </p:animEffect>
                                    <p:anim calcmode="lin" valueType="num">
                                      <p:cBhvr>
                                        <p:cTn id="71" dur="1000" fill="hold"/>
                                        <p:tgtEl>
                                          <p:spTgt spid="27"/>
                                        </p:tgtEl>
                                        <p:attrNameLst>
                                          <p:attrName>ppt_x</p:attrName>
                                        </p:attrNameLst>
                                      </p:cBhvr>
                                      <p:tavLst>
                                        <p:tav tm="0">
                                          <p:val>
                                            <p:strVal val="#ppt_x"/>
                                          </p:val>
                                        </p:tav>
                                        <p:tav tm="100000">
                                          <p:val>
                                            <p:strVal val="#ppt_x"/>
                                          </p:val>
                                        </p:tav>
                                      </p:tavLst>
                                    </p:anim>
                                    <p:anim calcmode="lin" valueType="num">
                                      <p:cBhvr>
                                        <p:cTn id="72" dur="1000" fill="hold"/>
                                        <p:tgtEl>
                                          <p:spTgt spid="2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1000"/>
                                        <p:tgtEl>
                                          <p:spTgt spid="30"/>
                                        </p:tgtEl>
                                      </p:cBhvr>
                                    </p:animEffect>
                                    <p:anim calcmode="lin" valueType="num">
                                      <p:cBhvr>
                                        <p:cTn id="76" dur="1000" fill="hold"/>
                                        <p:tgtEl>
                                          <p:spTgt spid="30"/>
                                        </p:tgtEl>
                                        <p:attrNameLst>
                                          <p:attrName>ppt_x</p:attrName>
                                        </p:attrNameLst>
                                      </p:cBhvr>
                                      <p:tavLst>
                                        <p:tav tm="0">
                                          <p:val>
                                            <p:strVal val="#ppt_x"/>
                                          </p:val>
                                        </p:tav>
                                        <p:tav tm="100000">
                                          <p:val>
                                            <p:strVal val="#ppt_x"/>
                                          </p:val>
                                        </p:tav>
                                      </p:tavLst>
                                    </p:anim>
                                    <p:anim calcmode="lin" valueType="num">
                                      <p:cBhvr>
                                        <p:cTn id="77" dur="1000" fill="hold"/>
                                        <p:tgtEl>
                                          <p:spTgt spid="30"/>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1000"/>
                                        <p:tgtEl>
                                          <p:spTgt spid="31"/>
                                        </p:tgtEl>
                                      </p:cBhvr>
                                    </p:animEffect>
                                    <p:anim calcmode="lin" valueType="num">
                                      <p:cBhvr>
                                        <p:cTn id="81" dur="1000" fill="hold"/>
                                        <p:tgtEl>
                                          <p:spTgt spid="31"/>
                                        </p:tgtEl>
                                        <p:attrNameLst>
                                          <p:attrName>ppt_x</p:attrName>
                                        </p:attrNameLst>
                                      </p:cBhvr>
                                      <p:tavLst>
                                        <p:tav tm="0">
                                          <p:val>
                                            <p:strVal val="#ppt_x"/>
                                          </p:val>
                                        </p:tav>
                                        <p:tav tm="100000">
                                          <p:val>
                                            <p:strVal val="#ppt_x"/>
                                          </p:val>
                                        </p:tav>
                                      </p:tavLst>
                                    </p:anim>
                                    <p:anim calcmode="lin" valueType="num">
                                      <p:cBhvr>
                                        <p:cTn id="82" dur="1000" fill="hold"/>
                                        <p:tgtEl>
                                          <p:spTgt spid="3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1000"/>
                                        <p:tgtEl>
                                          <p:spTgt spid="32"/>
                                        </p:tgtEl>
                                      </p:cBhvr>
                                    </p:animEffect>
                                    <p:anim calcmode="lin" valueType="num">
                                      <p:cBhvr>
                                        <p:cTn id="86" dur="1000" fill="hold"/>
                                        <p:tgtEl>
                                          <p:spTgt spid="32"/>
                                        </p:tgtEl>
                                        <p:attrNameLst>
                                          <p:attrName>ppt_x</p:attrName>
                                        </p:attrNameLst>
                                      </p:cBhvr>
                                      <p:tavLst>
                                        <p:tav tm="0">
                                          <p:val>
                                            <p:strVal val="#ppt_x"/>
                                          </p:val>
                                        </p:tav>
                                        <p:tav tm="100000">
                                          <p:val>
                                            <p:strVal val="#ppt_x"/>
                                          </p:val>
                                        </p:tav>
                                      </p:tavLst>
                                    </p:anim>
                                    <p:anim calcmode="lin" valueType="num">
                                      <p:cBhvr>
                                        <p:cTn id="8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1000"/>
                                        <p:tgtEl>
                                          <p:spTgt spid="33"/>
                                        </p:tgtEl>
                                      </p:cBhvr>
                                    </p:animEffect>
                                    <p:anim calcmode="lin" valueType="num">
                                      <p:cBhvr>
                                        <p:cTn id="93" dur="1000" fill="hold"/>
                                        <p:tgtEl>
                                          <p:spTgt spid="33"/>
                                        </p:tgtEl>
                                        <p:attrNameLst>
                                          <p:attrName>ppt_x</p:attrName>
                                        </p:attrNameLst>
                                      </p:cBhvr>
                                      <p:tavLst>
                                        <p:tav tm="0">
                                          <p:val>
                                            <p:strVal val="#ppt_x"/>
                                          </p:val>
                                        </p:tav>
                                        <p:tav tm="100000">
                                          <p:val>
                                            <p:strVal val="#ppt_x"/>
                                          </p:val>
                                        </p:tav>
                                      </p:tavLst>
                                    </p:anim>
                                    <p:anim calcmode="lin" valueType="num">
                                      <p:cBhvr>
                                        <p:cTn id="94" dur="1000" fill="hold"/>
                                        <p:tgtEl>
                                          <p:spTgt spid="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1000"/>
                                        <p:tgtEl>
                                          <p:spTgt spid="36"/>
                                        </p:tgtEl>
                                      </p:cBhvr>
                                    </p:animEffect>
                                    <p:anim calcmode="lin" valueType="num">
                                      <p:cBhvr>
                                        <p:cTn id="98" dur="1000" fill="hold"/>
                                        <p:tgtEl>
                                          <p:spTgt spid="36"/>
                                        </p:tgtEl>
                                        <p:attrNameLst>
                                          <p:attrName>ppt_x</p:attrName>
                                        </p:attrNameLst>
                                      </p:cBhvr>
                                      <p:tavLst>
                                        <p:tav tm="0">
                                          <p:val>
                                            <p:strVal val="#ppt_x"/>
                                          </p:val>
                                        </p:tav>
                                        <p:tav tm="100000">
                                          <p:val>
                                            <p:strVal val="#ppt_x"/>
                                          </p:val>
                                        </p:tav>
                                      </p:tavLst>
                                    </p:anim>
                                    <p:anim calcmode="lin" valueType="num">
                                      <p:cBhvr>
                                        <p:cTn id="9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6" grpId="0" animBg="1"/>
      <p:bldP spid="17" grpId="0" animBg="1"/>
      <p:bldP spid="21" grpId="0" animBg="1"/>
      <p:bldP spid="22" grpId="0" animBg="1"/>
      <p:bldP spid="26" grpId="0" animBg="1"/>
      <p:bldP spid="30" grpId="0" animBg="1"/>
      <p:bldP spid="31" grpId="0" animBg="1"/>
      <p:bldP spid="32"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1929313" y="811730"/>
            <a:ext cx="8210843" cy="745588"/>
          </a:xfrm>
          <a:prstGeom prst="rect">
            <a:avLst/>
          </a:prstGeom>
        </p:spPr>
        <p:txBody>
          <a:bodyPr vert="horz" lIns="91440" tIns="45720" rIns="91440" bIns="45720" rtlCol="0" anchor="b">
            <a:normAutofit fontScale="775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Application of CT in the ELT Environment</a:t>
            </a:r>
          </a:p>
        </p:txBody>
      </p:sp>
      <p:sp>
        <p:nvSpPr>
          <p:cNvPr id="6" name="TextBox 5">
            <a:extLst>
              <a:ext uri="{FF2B5EF4-FFF2-40B4-BE49-F238E27FC236}">
                <a16:creationId xmlns:a16="http://schemas.microsoft.com/office/drawing/2014/main" id="{7F22336D-7D55-A1DD-81EF-EA81E3296E39}"/>
              </a:ext>
            </a:extLst>
          </p:cNvPr>
          <p:cNvSpPr txBox="1"/>
          <p:nvPr/>
        </p:nvSpPr>
        <p:spPr>
          <a:xfrm>
            <a:off x="810648" y="2223234"/>
            <a:ext cx="7857863" cy="3823035"/>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Where can I find the proper ELT material to stimulate CT in class?</a:t>
            </a:r>
          </a:p>
          <a:p>
            <a:pPr lvl="1"/>
            <a:r>
              <a:rPr lang="en-US" dirty="0"/>
              <a:t>ELT Coursebooks that have embedded the CT element</a:t>
            </a:r>
          </a:p>
          <a:p>
            <a:pPr lvl="1"/>
            <a:r>
              <a:rPr lang="en-US" dirty="0"/>
              <a:t>Valid Online Resources 					</a:t>
            </a:r>
            <a:r>
              <a:rPr lang="en-US" i="1" dirty="0"/>
              <a:t>careful of scammers!</a:t>
            </a:r>
          </a:p>
          <a:p>
            <a:pPr lvl="1"/>
            <a:r>
              <a:rPr lang="en-US" dirty="0"/>
              <a:t>Create your own material! </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2" name="Picture 2" descr="iWonder AR - Apps on Google Play">
            <a:extLst>
              <a:ext uri="{FF2B5EF4-FFF2-40B4-BE49-F238E27FC236}">
                <a16:creationId xmlns:a16="http://schemas.microsoft.com/office/drawing/2014/main" id="{7CFA751C-D403-186A-D55F-76160E66A3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6550" y="2735779"/>
            <a:ext cx="2264266" cy="2264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35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1170432" y="811730"/>
            <a:ext cx="9278113" cy="931725"/>
          </a:xfrm>
          <a:prstGeom prst="rect">
            <a:avLst/>
          </a:prstGeom>
        </p:spPr>
        <p:txBody>
          <a:bodyPr vert="horz" lIns="91440" tIns="45720" rIns="91440" bIns="45720" rtlCol="0" anchor="b">
            <a:normAutofit fontScale="70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600" dirty="0">
                <a:solidFill>
                  <a:srgbClr val="002060"/>
                </a:solidFill>
              </a:rPr>
              <a:t>Wait a second… </a:t>
            </a:r>
          </a:p>
          <a:p>
            <a:pPr algn="ctr"/>
            <a:r>
              <a:rPr lang="en-US" sz="4000" dirty="0">
                <a:solidFill>
                  <a:srgbClr val="002060"/>
                </a:solidFill>
              </a:rPr>
              <a:t>When is the best time to start using the CT Model?</a:t>
            </a:r>
          </a:p>
        </p:txBody>
      </p:sp>
      <p:sp>
        <p:nvSpPr>
          <p:cNvPr id="6" name="TextBox 5">
            <a:extLst>
              <a:ext uri="{FF2B5EF4-FFF2-40B4-BE49-F238E27FC236}">
                <a16:creationId xmlns:a16="http://schemas.microsoft.com/office/drawing/2014/main" id="{7F22336D-7D55-A1DD-81EF-EA81E3296E39}"/>
              </a:ext>
            </a:extLst>
          </p:cNvPr>
          <p:cNvSpPr txBox="1"/>
          <p:nvPr/>
        </p:nvSpPr>
        <p:spPr>
          <a:xfrm>
            <a:off x="810649" y="2223234"/>
            <a:ext cx="7236072" cy="3823035"/>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Critical thinking must be fostered from the get go</a:t>
            </a:r>
          </a:p>
          <a:p>
            <a:r>
              <a:rPr lang="en-US" dirty="0"/>
              <a:t>Junior Classes are ideal for this</a:t>
            </a:r>
          </a:p>
          <a:p>
            <a:r>
              <a:rPr lang="en-US" dirty="0"/>
              <a:t>There must be a constant increase in difficulty as students adapt</a:t>
            </a:r>
          </a:p>
          <a:p>
            <a:r>
              <a:rPr lang="en-US" dirty="0"/>
              <a:t>The concept is to keep them on their toes and provide new challenges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2" name="Picture 2" descr="iWonder AR - Apps on Google Play">
            <a:extLst>
              <a:ext uri="{FF2B5EF4-FFF2-40B4-BE49-F238E27FC236}">
                <a16:creationId xmlns:a16="http://schemas.microsoft.com/office/drawing/2014/main" id="{7CFA751C-D403-186A-D55F-76160E66A3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6550" y="2735779"/>
            <a:ext cx="2264266" cy="2264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99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4" name="Picture 3">
            <a:extLst>
              <a:ext uri="{FF2B5EF4-FFF2-40B4-BE49-F238E27FC236}">
                <a16:creationId xmlns:a16="http://schemas.microsoft.com/office/drawing/2014/main" id="{6C1D2543-BA99-B9D5-575A-C56865556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rrow: Down 1">
            <a:extLst>
              <a:ext uri="{FF2B5EF4-FFF2-40B4-BE49-F238E27FC236}">
                <a16:creationId xmlns:a16="http://schemas.microsoft.com/office/drawing/2014/main" id="{F93A4AF9-766C-8BC6-E82A-306C8EA68053}"/>
              </a:ext>
            </a:extLst>
          </p:cNvPr>
          <p:cNvSpPr/>
          <p:nvPr/>
        </p:nvSpPr>
        <p:spPr>
          <a:xfrm>
            <a:off x="6231615" y="1855105"/>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Arrow: Down 2">
            <a:extLst>
              <a:ext uri="{FF2B5EF4-FFF2-40B4-BE49-F238E27FC236}">
                <a16:creationId xmlns:a16="http://schemas.microsoft.com/office/drawing/2014/main" id="{A15D0C17-CD81-538B-3027-DD1E0A2BD39B}"/>
              </a:ext>
            </a:extLst>
          </p:cNvPr>
          <p:cNvSpPr/>
          <p:nvPr/>
        </p:nvSpPr>
        <p:spPr>
          <a:xfrm>
            <a:off x="4064613" y="1855105"/>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Arrow: Down 5">
            <a:extLst>
              <a:ext uri="{FF2B5EF4-FFF2-40B4-BE49-F238E27FC236}">
                <a16:creationId xmlns:a16="http://schemas.microsoft.com/office/drawing/2014/main" id="{03BC18BF-88A8-63EB-BD76-E55EB3806E62}"/>
              </a:ext>
            </a:extLst>
          </p:cNvPr>
          <p:cNvSpPr/>
          <p:nvPr/>
        </p:nvSpPr>
        <p:spPr>
          <a:xfrm>
            <a:off x="8398617" y="1855105"/>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57591DC2-3BC2-D4A4-93B1-ADD17553F16B}"/>
              </a:ext>
            </a:extLst>
          </p:cNvPr>
          <p:cNvSpPr txBox="1"/>
          <p:nvPr/>
        </p:nvSpPr>
        <p:spPr>
          <a:xfrm>
            <a:off x="8486299" y="2818356"/>
            <a:ext cx="595071" cy="461665"/>
          </a:xfrm>
          <a:prstGeom prst="rect">
            <a:avLst/>
          </a:prstGeom>
          <a:noFill/>
        </p:spPr>
        <p:txBody>
          <a:bodyPr wrap="square" rtlCol="0">
            <a:spAutoFit/>
          </a:bodyPr>
          <a:lstStyle/>
          <a:p>
            <a:r>
              <a:rPr lang="en-US" sz="2400" b="1" dirty="0"/>
              <a:t>c</a:t>
            </a:r>
            <a:endParaRPr lang="en-GB" sz="2400" b="1" dirty="0"/>
          </a:p>
        </p:txBody>
      </p:sp>
    </p:spTree>
    <p:extLst>
      <p:ext uri="{BB962C8B-B14F-4D97-AF65-F5344CB8AC3E}">
        <p14:creationId xmlns:p14="http://schemas.microsoft.com/office/powerpoint/2010/main" val="300813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A8AFA2B5-C71B-AA55-8DC0-31A1B0ECA919}"/>
              </a:ext>
            </a:extLst>
          </p:cNvPr>
          <p:cNvPicPr>
            <a:picLocks noChangeAspect="1"/>
          </p:cNvPicPr>
          <p:nvPr/>
        </p:nvPicPr>
        <p:blipFill rotWithShape="1">
          <a:blip r:embed="rId3">
            <a:extLst>
              <a:ext uri="{28A0092B-C50C-407E-A947-70E740481C1C}">
                <a14:useLocalDpi xmlns:a14="http://schemas.microsoft.com/office/drawing/2010/main" val="0"/>
              </a:ext>
            </a:extLst>
          </a:blip>
          <a:srcRect t="9422" r="11200"/>
          <a:stretch/>
        </p:blipFill>
        <p:spPr>
          <a:xfrm>
            <a:off x="1" y="0"/>
            <a:ext cx="12192000" cy="6858000"/>
          </a:xfrm>
          <a:prstGeom prst="rect">
            <a:avLst/>
          </a:prstGeom>
        </p:spPr>
      </p:pic>
      <p:sp>
        <p:nvSpPr>
          <p:cNvPr id="2" name="Oval 1">
            <a:extLst>
              <a:ext uri="{FF2B5EF4-FFF2-40B4-BE49-F238E27FC236}">
                <a16:creationId xmlns:a16="http://schemas.microsoft.com/office/drawing/2014/main" id="{87A5867E-E584-EF2D-5564-00E0873834D9}"/>
              </a:ext>
            </a:extLst>
          </p:cNvPr>
          <p:cNvSpPr/>
          <p:nvPr/>
        </p:nvSpPr>
        <p:spPr>
          <a:xfrm>
            <a:off x="1267968" y="5010912"/>
            <a:ext cx="2487168" cy="670560"/>
          </a:xfrm>
          <a:prstGeom prst="ellipse">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Down 3">
            <a:extLst>
              <a:ext uri="{FF2B5EF4-FFF2-40B4-BE49-F238E27FC236}">
                <a16:creationId xmlns:a16="http://schemas.microsoft.com/office/drawing/2014/main" id="{FEE84411-E169-245E-B14E-AFAA5DA12F9F}"/>
              </a:ext>
            </a:extLst>
          </p:cNvPr>
          <p:cNvSpPr/>
          <p:nvPr/>
        </p:nvSpPr>
        <p:spPr>
          <a:xfrm>
            <a:off x="3889248" y="5212080"/>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B6F0C0FF-4700-564C-A724-7B61C2BCF4EB}"/>
              </a:ext>
            </a:extLst>
          </p:cNvPr>
          <p:cNvSpPr txBox="1"/>
          <p:nvPr/>
        </p:nvSpPr>
        <p:spPr>
          <a:xfrm>
            <a:off x="5967793" y="607226"/>
            <a:ext cx="5919407" cy="2914731"/>
          </a:xfrm>
          <a:prstGeom prst="rect">
            <a:avLst/>
          </a:prstGeom>
        </p:spPr>
        <p:txBody>
          <a:bodyPr vert="horz" lIns="91440" tIns="45720" rIns="91440" bIns="45720" rtlCol="0" anchor="t">
            <a:normAutofit fontScale="85000" lnSpcReduction="20000"/>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Focus via TWO receptive skills</a:t>
            </a:r>
          </a:p>
          <a:p>
            <a:pPr lvl="1"/>
            <a:r>
              <a:rPr lang="en-US" dirty="0"/>
              <a:t>Listening</a:t>
            </a:r>
          </a:p>
          <a:p>
            <a:pPr lvl="1"/>
            <a:r>
              <a:rPr lang="en-US" dirty="0"/>
              <a:t>Reading</a:t>
            </a:r>
          </a:p>
          <a:p>
            <a:r>
              <a:rPr lang="en-US" dirty="0"/>
              <a:t>Utilization of Visual Stimulation</a:t>
            </a:r>
          </a:p>
          <a:p>
            <a:r>
              <a:rPr lang="en-US" dirty="0"/>
              <a:t>Ignition of Critical Thinking</a:t>
            </a:r>
          </a:p>
          <a:p>
            <a:r>
              <a:rPr lang="en-US" dirty="0"/>
              <a:t>Implementation via Productive Skill</a:t>
            </a:r>
          </a:p>
          <a:p>
            <a:pPr lvl="1"/>
            <a:r>
              <a:rPr lang="en-US" dirty="0"/>
              <a:t>Writing</a:t>
            </a:r>
          </a:p>
        </p:txBody>
      </p:sp>
      <p:sp>
        <p:nvSpPr>
          <p:cNvPr id="7" name="TextBox 6">
            <a:extLst>
              <a:ext uri="{FF2B5EF4-FFF2-40B4-BE49-F238E27FC236}">
                <a16:creationId xmlns:a16="http://schemas.microsoft.com/office/drawing/2014/main" id="{30970625-0A92-F45E-7F96-D6ABE1064C48}"/>
              </a:ext>
            </a:extLst>
          </p:cNvPr>
          <p:cNvSpPr txBox="1"/>
          <p:nvPr/>
        </p:nvSpPr>
        <p:spPr>
          <a:xfrm>
            <a:off x="2167002" y="6150864"/>
            <a:ext cx="6062597" cy="369332"/>
          </a:xfrm>
          <a:prstGeom prst="rect">
            <a:avLst/>
          </a:prstGeom>
          <a:noFill/>
        </p:spPr>
        <p:txBody>
          <a:bodyPr wrap="square" rtlCol="0">
            <a:spAutoFit/>
          </a:bodyPr>
          <a:lstStyle/>
          <a:p>
            <a:r>
              <a:rPr lang="en-US" b="1" dirty="0"/>
              <a:t>M		A			      H	    E		    W	   S</a:t>
            </a:r>
            <a:endParaRPr lang="en-GB" b="1" dirty="0"/>
          </a:p>
        </p:txBody>
      </p:sp>
    </p:spTree>
    <p:extLst>
      <p:ext uri="{BB962C8B-B14F-4D97-AF65-F5344CB8AC3E}">
        <p14:creationId xmlns:p14="http://schemas.microsoft.com/office/powerpoint/2010/main" val="46763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1000"/>
                                        <p:tgtEl>
                                          <p:spTgt spid="6">
                                            <p:txEl>
                                              <p:pRg st="4" end="4"/>
                                            </p:txEl>
                                          </p:spTgt>
                                        </p:tgtEl>
                                      </p:cBhvr>
                                    </p:animEffect>
                                    <p:anim calcmode="lin" valueType="num">
                                      <p:cBhvr>
                                        <p:cTn id="37"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6">
                                            <p:txEl>
                                              <p:pRg st="5" end="5"/>
                                            </p:txEl>
                                          </p:spTgt>
                                        </p:tgtEl>
                                        <p:attrNameLst>
                                          <p:attrName>style.visibility</p:attrName>
                                        </p:attrNameLst>
                                      </p:cBhvr>
                                      <p:to>
                                        <p:strVal val="visible"/>
                                      </p:to>
                                    </p:set>
                                    <p:animEffect transition="in" filter="fade">
                                      <p:cBhvr>
                                        <p:cTn id="48" dur="1000"/>
                                        <p:tgtEl>
                                          <p:spTgt spid="6">
                                            <p:txEl>
                                              <p:pRg st="5" end="5"/>
                                            </p:txEl>
                                          </p:spTgt>
                                        </p:tgtEl>
                                      </p:cBhvr>
                                    </p:animEffect>
                                    <p:anim calcmode="lin" valueType="num">
                                      <p:cBhvr>
                                        <p:cTn id="4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fade">
                                      <p:cBhvr>
                                        <p:cTn id="55" dur="1000"/>
                                        <p:tgtEl>
                                          <p:spTgt spid="6">
                                            <p:txEl>
                                              <p:pRg st="6" end="6"/>
                                            </p:txEl>
                                          </p:spTgt>
                                        </p:tgtEl>
                                      </p:cBhvr>
                                    </p:animEffect>
                                    <p:anim calcmode="lin" valueType="num">
                                      <p:cBhvr>
                                        <p:cTn id="5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6">
                                            <p:txEl>
                                              <p:pRg st="6" end="6"/>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1000"/>
                                        <p:tgtEl>
                                          <p:spTgt spid="7"/>
                                        </p:tgtEl>
                                      </p:cBhvr>
                                    </p:animEffect>
                                    <p:anim calcmode="lin" valueType="num">
                                      <p:cBhvr>
                                        <p:cTn id="61" dur="1000" fill="hold"/>
                                        <p:tgtEl>
                                          <p:spTgt spid="7"/>
                                        </p:tgtEl>
                                        <p:attrNameLst>
                                          <p:attrName>ppt_x</p:attrName>
                                        </p:attrNameLst>
                                      </p:cBhvr>
                                      <p:tavLst>
                                        <p:tav tm="0">
                                          <p:val>
                                            <p:strVal val="#ppt_x"/>
                                          </p:val>
                                        </p:tav>
                                        <p:tav tm="100000">
                                          <p:val>
                                            <p:strVal val="#ppt_x"/>
                                          </p:val>
                                        </p:tav>
                                      </p:tavLst>
                                    </p:anim>
                                    <p:anim calcmode="lin" valueType="num">
                                      <p:cBhvr>
                                        <p:cTn id="6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4" name="Picture 3">
            <a:extLst>
              <a:ext uri="{FF2B5EF4-FFF2-40B4-BE49-F238E27FC236}">
                <a16:creationId xmlns:a16="http://schemas.microsoft.com/office/drawing/2014/main" id="{C6FD8F67-BBE8-AA1A-8253-CD2D562BAE9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190888"/>
            <a:ext cx="12192001" cy="7048887"/>
          </a:xfrm>
          <a:prstGeom prst="rect">
            <a:avLst/>
          </a:prstGeom>
        </p:spPr>
      </p:pic>
      <p:sp>
        <p:nvSpPr>
          <p:cNvPr id="2" name="Arrow: Down 1">
            <a:extLst>
              <a:ext uri="{FF2B5EF4-FFF2-40B4-BE49-F238E27FC236}">
                <a16:creationId xmlns:a16="http://schemas.microsoft.com/office/drawing/2014/main" id="{06CCB125-0EA6-36EA-41DA-1888FB884655}"/>
              </a:ext>
            </a:extLst>
          </p:cNvPr>
          <p:cNvSpPr/>
          <p:nvPr/>
        </p:nvSpPr>
        <p:spPr>
          <a:xfrm>
            <a:off x="2878063" y="4000763"/>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Arrow: Down 2">
            <a:extLst>
              <a:ext uri="{FF2B5EF4-FFF2-40B4-BE49-F238E27FC236}">
                <a16:creationId xmlns:a16="http://schemas.microsoft.com/office/drawing/2014/main" id="{C425C88C-BBFD-56E0-0553-5E1702E309A9}"/>
              </a:ext>
            </a:extLst>
          </p:cNvPr>
          <p:cNvSpPr/>
          <p:nvPr/>
        </p:nvSpPr>
        <p:spPr>
          <a:xfrm>
            <a:off x="2640319" y="2233057"/>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3A92A091-9CEB-D66E-08E7-66B6F7B65CB2}"/>
              </a:ext>
            </a:extLst>
          </p:cNvPr>
          <p:cNvSpPr txBox="1"/>
          <p:nvPr/>
        </p:nvSpPr>
        <p:spPr>
          <a:xfrm>
            <a:off x="3197478" y="2426208"/>
            <a:ext cx="1556836" cy="369332"/>
          </a:xfrm>
          <a:prstGeom prst="rect">
            <a:avLst/>
          </a:prstGeom>
          <a:noFill/>
        </p:spPr>
        <p:txBody>
          <a:bodyPr wrap="none" rtlCol="0">
            <a:spAutoFit/>
          </a:bodyPr>
          <a:lstStyle/>
          <a:p>
            <a:r>
              <a:rPr lang="en-US" b="1" dirty="0">
                <a:solidFill>
                  <a:srgbClr val="FF0000"/>
                </a:solidFill>
              </a:rPr>
              <a:t>Missing Digit</a:t>
            </a:r>
            <a:endParaRPr lang="en-GB" b="1" dirty="0">
              <a:solidFill>
                <a:srgbClr val="FF0000"/>
              </a:solidFill>
            </a:endParaRPr>
          </a:p>
        </p:txBody>
      </p:sp>
      <p:sp>
        <p:nvSpPr>
          <p:cNvPr id="8" name="TextBox 7">
            <a:extLst>
              <a:ext uri="{FF2B5EF4-FFF2-40B4-BE49-F238E27FC236}">
                <a16:creationId xmlns:a16="http://schemas.microsoft.com/office/drawing/2014/main" id="{4D92D1E0-9C72-2E43-C311-B1F05E85C4CA}"/>
              </a:ext>
            </a:extLst>
          </p:cNvPr>
          <p:cNvSpPr txBox="1"/>
          <p:nvPr/>
        </p:nvSpPr>
        <p:spPr>
          <a:xfrm>
            <a:off x="3216015" y="4062461"/>
            <a:ext cx="1628972" cy="369332"/>
          </a:xfrm>
          <a:prstGeom prst="rect">
            <a:avLst/>
          </a:prstGeom>
          <a:noFill/>
        </p:spPr>
        <p:txBody>
          <a:bodyPr wrap="none" rtlCol="0">
            <a:spAutoFit/>
          </a:bodyPr>
          <a:lstStyle/>
          <a:p>
            <a:r>
              <a:rPr lang="en-US" b="1" dirty="0">
                <a:solidFill>
                  <a:srgbClr val="FF0000"/>
                </a:solidFill>
              </a:rPr>
              <a:t>Missing Word</a:t>
            </a:r>
            <a:endParaRPr lang="en-GB" b="1" dirty="0">
              <a:solidFill>
                <a:srgbClr val="FF0000"/>
              </a:solidFill>
            </a:endParaRPr>
          </a:p>
        </p:txBody>
      </p:sp>
      <p:sp>
        <p:nvSpPr>
          <p:cNvPr id="9" name="TextBox 8">
            <a:extLst>
              <a:ext uri="{FF2B5EF4-FFF2-40B4-BE49-F238E27FC236}">
                <a16:creationId xmlns:a16="http://schemas.microsoft.com/office/drawing/2014/main" id="{44E54F9F-4CF9-7871-5CD2-EEBAF61170D0}"/>
              </a:ext>
            </a:extLst>
          </p:cNvPr>
          <p:cNvSpPr txBox="1"/>
          <p:nvPr/>
        </p:nvSpPr>
        <p:spPr>
          <a:xfrm>
            <a:off x="2395310" y="5824610"/>
            <a:ext cx="1916482" cy="369332"/>
          </a:xfrm>
          <a:prstGeom prst="rect">
            <a:avLst/>
          </a:prstGeom>
          <a:noFill/>
        </p:spPr>
        <p:txBody>
          <a:bodyPr wrap="square" rtlCol="0">
            <a:spAutoFit/>
          </a:bodyPr>
          <a:lstStyle/>
          <a:p>
            <a:r>
              <a:rPr lang="en-US" b="1" dirty="0">
                <a:solidFill>
                  <a:srgbClr val="FF0000"/>
                </a:solidFill>
              </a:rPr>
              <a:t>ALL NUMBERS</a:t>
            </a:r>
            <a:endParaRPr lang="en-GB" b="1" dirty="0">
              <a:solidFill>
                <a:srgbClr val="FF0000"/>
              </a:solidFill>
            </a:endParaRPr>
          </a:p>
        </p:txBody>
      </p:sp>
    </p:spTree>
    <p:extLst>
      <p:ext uri="{BB962C8B-B14F-4D97-AF65-F5344CB8AC3E}">
        <p14:creationId xmlns:p14="http://schemas.microsoft.com/office/powerpoint/2010/main" val="194779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711B269E-7D03-9016-12C1-AD4DE536DD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34FF5B4-1F3B-0B01-59E4-A0A7C74E63A5}"/>
              </a:ext>
            </a:extLst>
          </p:cNvPr>
          <p:cNvSpPr txBox="1"/>
          <p:nvPr/>
        </p:nvSpPr>
        <p:spPr>
          <a:xfrm>
            <a:off x="4797361" y="1436283"/>
            <a:ext cx="4700207" cy="1282534"/>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Offer them a challenge!</a:t>
            </a:r>
          </a:p>
          <a:p>
            <a:pPr lvl="1"/>
            <a:r>
              <a:rPr lang="en-US" dirty="0"/>
              <a:t>Mix the order!</a:t>
            </a:r>
          </a:p>
        </p:txBody>
      </p:sp>
    </p:spTree>
    <p:extLst>
      <p:ext uri="{BB962C8B-B14F-4D97-AF65-F5344CB8AC3E}">
        <p14:creationId xmlns:p14="http://schemas.microsoft.com/office/powerpoint/2010/main" val="1040111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4" name="Picture 3">
            <a:extLst>
              <a:ext uri="{FF2B5EF4-FFF2-40B4-BE49-F238E27FC236}">
                <a16:creationId xmlns:a16="http://schemas.microsoft.com/office/drawing/2014/main" id="{73C26865-1CAE-8C25-C280-3187FC4CB0C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5344" y="0"/>
            <a:ext cx="12277344" cy="6858000"/>
          </a:xfrm>
          <a:prstGeom prst="rect">
            <a:avLst/>
          </a:prstGeom>
        </p:spPr>
      </p:pic>
      <p:sp>
        <p:nvSpPr>
          <p:cNvPr id="2" name="TextBox 1">
            <a:extLst>
              <a:ext uri="{FF2B5EF4-FFF2-40B4-BE49-F238E27FC236}">
                <a16:creationId xmlns:a16="http://schemas.microsoft.com/office/drawing/2014/main" id="{647C3415-F987-13C7-1E40-1C8273D8FB92}"/>
              </a:ext>
            </a:extLst>
          </p:cNvPr>
          <p:cNvSpPr txBox="1"/>
          <p:nvPr/>
        </p:nvSpPr>
        <p:spPr>
          <a:xfrm>
            <a:off x="4919281" y="4106330"/>
            <a:ext cx="6614351" cy="2331046"/>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Have them scratch their Heads!</a:t>
            </a:r>
          </a:p>
          <a:p>
            <a:pPr lvl="1"/>
            <a:r>
              <a:rPr lang="en-US" dirty="0"/>
              <a:t>Entertaining</a:t>
            </a:r>
          </a:p>
          <a:p>
            <a:pPr lvl="1"/>
            <a:r>
              <a:rPr lang="en-US" dirty="0"/>
              <a:t>Thought Provoking</a:t>
            </a:r>
          </a:p>
          <a:p>
            <a:pPr lvl="1"/>
            <a:r>
              <a:rPr lang="en-US" dirty="0"/>
              <a:t>Sharpens their Responsive Skills</a:t>
            </a:r>
          </a:p>
          <a:p>
            <a:pPr lvl="1"/>
            <a:endParaRPr lang="en-US" dirty="0"/>
          </a:p>
        </p:txBody>
      </p:sp>
    </p:spTree>
    <p:extLst>
      <p:ext uri="{BB962C8B-B14F-4D97-AF65-F5344CB8AC3E}">
        <p14:creationId xmlns:p14="http://schemas.microsoft.com/office/powerpoint/2010/main" val="1381992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E254D557-91D1-9A1C-30FB-3234ABC8E3D2}"/>
              </a:ext>
            </a:extLst>
          </p:cNvPr>
          <p:cNvPicPr>
            <a:picLocks noChangeAspect="1"/>
          </p:cNvPicPr>
          <p:nvPr/>
        </p:nvPicPr>
        <p:blipFill rotWithShape="1">
          <a:blip r:embed="rId3">
            <a:extLst>
              <a:ext uri="{28A0092B-C50C-407E-A947-70E740481C1C}">
                <a14:useLocalDpi xmlns:a14="http://schemas.microsoft.com/office/drawing/2010/main" val="0"/>
              </a:ext>
            </a:extLst>
          </a:blip>
          <a:srcRect l="-1415"/>
          <a:stretch/>
        </p:blipFill>
        <p:spPr>
          <a:xfrm>
            <a:off x="-162086" y="0"/>
            <a:ext cx="12354085" cy="6858000"/>
          </a:xfrm>
          <a:prstGeom prst="rect">
            <a:avLst/>
          </a:prstGeom>
        </p:spPr>
      </p:pic>
      <p:sp>
        <p:nvSpPr>
          <p:cNvPr id="2" name="TextBox 1">
            <a:extLst>
              <a:ext uri="{FF2B5EF4-FFF2-40B4-BE49-F238E27FC236}">
                <a16:creationId xmlns:a16="http://schemas.microsoft.com/office/drawing/2014/main" id="{FC73E95E-CFC1-B9B8-F0C8-01B2CD6F8B39}"/>
              </a:ext>
            </a:extLst>
          </p:cNvPr>
          <p:cNvSpPr txBox="1"/>
          <p:nvPr/>
        </p:nvSpPr>
        <p:spPr>
          <a:xfrm>
            <a:off x="6823932" y="404792"/>
            <a:ext cx="5205983" cy="1238674"/>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b="1" i="1" dirty="0"/>
              <a:t>Students fail exams as they neglect to read the task!</a:t>
            </a:r>
          </a:p>
        </p:txBody>
      </p:sp>
    </p:spTree>
    <p:extLst>
      <p:ext uri="{BB962C8B-B14F-4D97-AF65-F5344CB8AC3E}">
        <p14:creationId xmlns:p14="http://schemas.microsoft.com/office/powerpoint/2010/main" val="229591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4" name="Picture 3">
            <a:extLst>
              <a:ext uri="{FF2B5EF4-FFF2-40B4-BE49-F238E27FC236}">
                <a16:creationId xmlns:a16="http://schemas.microsoft.com/office/drawing/2014/main" id="{B360BF7A-089A-CC77-BDBC-9C3F072F2A5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710326" y="0"/>
            <a:ext cx="7848201" cy="2899410"/>
          </a:xfrm>
          <a:prstGeom prst="rect">
            <a:avLst/>
          </a:prstGeom>
        </p:spPr>
      </p:pic>
      <p:pic>
        <p:nvPicPr>
          <p:cNvPr id="7" name="Picture 6">
            <a:extLst>
              <a:ext uri="{FF2B5EF4-FFF2-40B4-BE49-F238E27FC236}">
                <a16:creationId xmlns:a16="http://schemas.microsoft.com/office/drawing/2014/main" id="{2340F6ED-F7DC-BB9A-BE5D-F30CA503603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710327" y="2657856"/>
            <a:ext cx="7848201" cy="4200144"/>
          </a:xfrm>
          <a:prstGeom prst="rect">
            <a:avLst/>
          </a:prstGeom>
        </p:spPr>
      </p:pic>
    </p:spTree>
    <p:extLst>
      <p:ext uri="{BB962C8B-B14F-4D97-AF65-F5344CB8AC3E}">
        <p14:creationId xmlns:p14="http://schemas.microsoft.com/office/powerpoint/2010/main" val="46672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7" name="Picture 6">
            <a:extLst>
              <a:ext uri="{FF2B5EF4-FFF2-40B4-BE49-F238E27FC236}">
                <a16:creationId xmlns:a16="http://schemas.microsoft.com/office/drawing/2014/main" id="{2340F6ED-F7DC-BB9A-BE5D-F30CA503603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1"/>
            <a:ext cx="12277344" cy="6858000"/>
          </a:xfrm>
          <a:prstGeom prst="rect">
            <a:avLst/>
          </a:prstGeom>
        </p:spPr>
      </p:pic>
      <p:sp>
        <p:nvSpPr>
          <p:cNvPr id="2" name="Arrow: Down 1">
            <a:extLst>
              <a:ext uri="{FF2B5EF4-FFF2-40B4-BE49-F238E27FC236}">
                <a16:creationId xmlns:a16="http://schemas.microsoft.com/office/drawing/2014/main" id="{3ADB5F18-2A78-0B4E-7B70-691BF76133F8}"/>
              </a:ext>
            </a:extLst>
          </p:cNvPr>
          <p:cNvSpPr/>
          <p:nvPr/>
        </p:nvSpPr>
        <p:spPr>
          <a:xfrm rot="16200000">
            <a:off x="2871967" y="1050433"/>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Arrow: Down 2">
            <a:extLst>
              <a:ext uri="{FF2B5EF4-FFF2-40B4-BE49-F238E27FC236}">
                <a16:creationId xmlns:a16="http://schemas.microsoft.com/office/drawing/2014/main" id="{32D26FB1-57CF-6578-37D5-99E5C52B1C71}"/>
              </a:ext>
            </a:extLst>
          </p:cNvPr>
          <p:cNvSpPr/>
          <p:nvPr/>
        </p:nvSpPr>
        <p:spPr>
          <a:xfrm rot="16200000">
            <a:off x="2871967" y="2332512"/>
            <a:ext cx="475488" cy="938784"/>
          </a:xfrm>
          <a:prstGeom prst="downArrow">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3320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750" autoRev="1" fill="remove"/>
                                        <p:tgtEl>
                                          <p:spTgt spid="2"/>
                                        </p:tgtEl>
                                        <p:attrNameLst>
                                          <p:attrName>style.color</p:attrName>
                                        </p:attrNameLst>
                                      </p:cBhvr>
                                      <p:to>
                                        <a:schemeClr val="bg1"/>
                                      </p:to>
                                    </p:animClr>
                                    <p:animClr clrSpc="rgb" dir="cw">
                                      <p:cBhvr>
                                        <p:cTn id="7" dur="750" autoRev="1" fill="remove"/>
                                        <p:tgtEl>
                                          <p:spTgt spid="2"/>
                                        </p:tgtEl>
                                        <p:attrNameLst>
                                          <p:attrName>fillcolor</p:attrName>
                                        </p:attrNameLst>
                                      </p:cBhvr>
                                      <p:to>
                                        <a:schemeClr val="bg1"/>
                                      </p:to>
                                    </p:animClr>
                                    <p:set>
                                      <p:cBhvr>
                                        <p:cTn id="8" dur="750" autoRev="1" fill="remove"/>
                                        <p:tgtEl>
                                          <p:spTgt spid="2"/>
                                        </p:tgtEl>
                                        <p:attrNameLst>
                                          <p:attrName>fill.type</p:attrName>
                                        </p:attrNameLst>
                                      </p:cBhvr>
                                      <p:to>
                                        <p:strVal val="solid"/>
                                      </p:to>
                                    </p:set>
                                    <p:set>
                                      <p:cBhvr>
                                        <p:cTn id="9" dur="750" autoRev="1" fill="remove"/>
                                        <p:tgtEl>
                                          <p:spTgt spid="2"/>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750" autoRev="1" fill="remove"/>
                                        <p:tgtEl>
                                          <p:spTgt spid="3"/>
                                        </p:tgtEl>
                                        <p:attrNameLst>
                                          <p:attrName>style.color</p:attrName>
                                        </p:attrNameLst>
                                      </p:cBhvr>
                                      <p:to>
                                        <a:schemeClr val="bg1"/>
                                      </p:to>
                                    </p:animClr>
                                    <p:animClr clrSpc="rgb" dir="cw">
                                      <p:cBhvr>
                                        <p:cTn id="12" dur="750" autoRev="1" fill="remove"/>
                                        <p:tgtEl>
                                          <p:spTgt spid="3"/>
                                        </p:tgtEl>
                                        <p:attrNameLst>
                                          <p:attrName>fillcolor</p:attrName>
                                        </p:attrNameLst>
                                      </p:cBhvr>
                                      <p:to>
                                        <a:schemeClr val="bg1"/>
                                      </p:to>
                                    </p:animClr>
                                    <p:set>
                                      <p:cBhvr>
                                        <p:cTn id="13" dur="750" autoRev="1" fill="remove"/>
                                        <p:tgtEl>
                                          <p:spTgt spid="3"/>
                                        </p:tgtEl>
                                        <p:attrNameLst>
                                          <p:attrName>fill.type</p:attrName>
                                        </p:attrNameLst>
                                      </p:cBhvr>
                                      <p:to>
                                        <p:strVal val="solid"/>
                                      </p:to>
                                    </p:set>
                                    <p:set>
                                      <p:cBhvr>
                                        <p:cTn id="14" dur="750" autoRev="1" fill="remove"/>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E516315C-B6F6-830C-1877-7801B059E2A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78493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4" name="Picture 3">
            <a:extLst>
              <a:ext uri="{FF2B5EF4-FFF2-40B4-BE49-F238E27FC236}">
                <a16:creationId xmlns:a16="http://schemas.microsoft.com/office/drawing/2014/main" id="{3F56B2A0-28D3-3566-A3F5-3963EE76FFF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DFFAC4B-9C0E-691B-9D63-A2C3EAD5333C}"/>
              </a:ext>
            </a:extLst>
          </p:cNvPr>
          <p:cNvSpPr txBox="1"/>
          <p:nvPr/>
        </p:nvSpPr>
        <p:spPr>
          <a:xfrm>
            <a:off x="1724977" y="5108609"/>
            <a:ext cx="6638735" cy="1428838"/>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Students start adapting</a:t>
            </a:r>
          </a:p>
          <a:p>
            <a:pPr lvl="1"/>
            <a:r>
              <a:rPr lang="en-US" dirty="0"/>
              <a:t>Focus on task prerequisites</a:t>
            </a:r>
          </a:p>
        </p:txBody>
      </p:sp>
      <p:sp>
        <p:nvSpPr>
          <p:cNvPr id="6" name="TextBox 5">
            <a:extLst>
              <a:ext uri="{FF2B5EF4-FFF2-40B4-BE49-F238E27FC236}">
                <a16:creationId xmlns:a16="http://schemas.microsoft.com/office/drawing/2014/main" id="{79BBBC48-D063-94E7-1EFC-463F5AF62E75}"/>
              </a:ext>
            </a:extLst>
          </p:cNvPr>
          <p:cNvSpPr txBox="1"/>
          <p:nvPr/>
        </p:nvSpPr>
        <p:spPr>
          <a:xfrm>
            <a:off x="5044344" y="793296"/>
            <a:ext cx="2523744" cy="461665"/>
          </a:xfrm>
          <a:prstGeom prst="rect">
            <a:avLst/>
          </a:prstGeom>
          <a:noFill/>
        </p:spPr>
        <p:txBody>
          <a:bodyPr wrap="square" rtlCol="0">
            <a:spAutoFit/>
          </a:bodyPr>
          <a:lstStyle/>
          <a:p>
            <a:r>
              <a:rPr lang="en-US" sz="2400" b="1" dirty="0">
                <a:solidFill>
                  <a:srgbClr val="7C0E6C"/>
                </a:solidFill>
              </a:rPr>
              <a:t>Task Example 1</a:t>
            </a:r>
            <a:endParaRPr lang="en-GB" sz="2400" b="1" dirty="0">
              <a:solidFill>
                <a:srgbClr val="7C0E6C"/>
              </a:solidFill>
            </a:endParaRPr>
          </a:p>
        </p:txBody>
      </p:sp>
    </p:spTree>
    <p:extLst>
      <p:ext uri="{BB962C8B-B14F-4D97-AF65-F5344CB8AC3E}">
        <p14:creationId xmlns:p14="http://schemas.microsoft.com/office/powerpoint/2010/main" val="180043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4" name="Picture 3">
            <a:extLst>
              <a:ext uri="{FF2B5EF4-FFF2-40B4-BE49-F238E27FC236}">
                <a16:creationId xmlns:a16="http://schemas.microsoft.com/office/drawing/2014/main" id="{37926076-A0A3-A0A6-A410-D513D90494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6B0B3C1-66B7-991A-B88E-AFB9477BE8AC}"/>
              </a:ext>
            </a:extLst>
          </p:cNvPr>
          <p:cNvSpPr txBox="1"/>
          <p:nvPr/>
        </p:nvSpPr>
        <p:spPr>
          <a:xfrm>
            <a:off x="554545" y="4752506"/>
            <a:ext cx="6638735" cy="1745829"/>
          </a:xfrm>
          <a:prstGeom prst="rect">
            <a:avLst/>
          </a:prstGeom>
        </p:spPr>
        <p:txBody>
          <a:bodyPr vert="horz" lIns="91440" tIns="45720" rIns="91440" bIns="45720" rtlCol="0" anchor="t">
            <a:normAutofit fontScale="92500" lnSpcReduction="20000"/>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Offer Receptive Alternatives</a:t>
            </a:r>
          </a:p>
          <a:p>
            <a:pPr lvl="1"/>
            <a:r>
              <a:rPr lang="en-US" dirty="0"/>
              <a:t>We ALL process information in various ways</a:t>
            </a:r>
          </a:p>
          <a:p>
            <a:pPr lvl="1"/>
            <a:r>
              <a:rPr lang="en-US" dirty="0"/>
              <a:t>Visual, Audio, Kinetic, Combination</a:t>
            </a:r>
          </a:p>
        </p:txBody>
      </p:sp>
      <p:sp>
        <p:nvSpPr>
          <p:cNvPr id="7" name="TextBox 6">
            <a:extLst>
              <a:ext uri="{FF2B5EF4-FFF2-40B4-BE49-F238E27FC236}">
                <a16:creationId xmlns:a16="http://schemas.microsoft.com/office/drawing/2014/main" id="{064292FC-2307-895F-459D-77C5BA87292A}"/>
              </a:ext>
            </a:extLst>
          </p:cNvPr>
          <p:cNvSpPr txBox="1"/>
          <p:nvPr/>
        </p:nvSpPr>
        <p:spPr>
          <a:xfrm>
            <a:off x="6689182" y="859536"/>
            <a:ext cx="5340733" cy="1115568"/>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The Student </a:t>
            </a:r>
            <a:r>
              <a:rPr lang="en-US" dirty="0">
                <a:solidFill>
                  <a:srgbClr val="FF0000"/>
                </a:solidFill>
              </a:rPr>
              <a:t>Acknowledges</a:t>
            </a:r>
            <a:r>
              <a:rPr lang="en-US" dirty="0"/>
              <a:t> and </a:t>
            </a:r>
            <a:r>
              <a:rPr lang="en-US" dirty="0">
                <a:solidFill>
                  <a:srgbClr val="FF0000"/>
                </a:solidFill>
              </a:rPr>
              <a:t>Sets</a:t>
            </a:r>
            <a:r>
              <a:rPr lang="en-US" dirty="0"/>
              <a:t> CLEAR GOALS</a:t>
            </a:r>
          </a:p>
        </p:txBody>
      </p:sp>
      <p:sp>
        <p:nvSpPr>
          <p:cNvPr id="9" name="TextBox 8">
            <a:extLst>
              <a:ext uri="{FF2B5EF4-FFF2-40B4-BE49-F238E27FC236}">
                <a16:creationId xmlns:a16="http://schemas.microsoft.com/office/drawing/2014/main" id="{D47C72CC-7F09-8AEE-1D8A-3C422E157EDE}"/>
              </a:ext>
            </a:extLst>
          </p:cNvPr>
          <p:cNvSpPr txBox="1"/>
          <p:nvPr/>
        </p:nvSpPr>
        <p:spPr>
          <a:xfrm>
            <a:off x="3291203" y="1054609"/>
            <a:ext cx="2523744" cy="461665"/>
          </a:xfrm>
          <a:prstGeom prst="rect">
            <a:avLst/>
          </a:prstGeom>
          <a:noFill/>
        </p:spPr>
        <p:txBody>
          <a:bodyPr wrap="square" rtlCol="0">
            <a:spAutoFit/>
          </a:bodyPr>
          <a:lstStyle/>
          <a:p>
            <a:r>
              <a:rPr lang="en-US" sz="2400" b="1" dirty="0">
                <a:solidFill>
                  <a:srgbClr val="7C0E6C"/>
                </a:solidFill>
              </a:rPr>
              <a:t>Task Example 2</a:t>
            </a:r>
            <a:endParaRPr lang="en-GB" sz="2400" b="1" dirty="0">
              <a:solidFill>
                <a:srgbClr val="7C0E6C"/>
              </a:solidFill>
            </a:endParaRPr>
          </a:p>
        </p:txBody>
      </p:sp>
    </p:spTree>
    <p:extLst>
      <p:ext uri="{BB962C8B-B14F-4D97-AF65-F5344CB8AC3E}">
        <p14:creationId xmlns:p14="http://schemas.microsoft.com/office/powerpoint/2010/main" val="344679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sp>
        <p:nvSpPr>
          <p:cNvPr id="6" name="TextBox 5">
            <a:extLst>
              <a:ext uri="{FF2B5EF4-FFF2-40B4-BE49-F238E27FC236}">
                <a16:creationId xmlns:a16="http://schemas.microsoft.com/office/drawing/2014/main" id="{7F22336D-7D55-A1DD-81EF-EA81E3296E39}"/>
              </a:ext>
            </a:extLst>
          </p:cNvPr>
          <p:cNvSpPr txBox="1"/>
          <p:nvPr/>
        </p:nvSpPr>
        <p:spPr>
          <a:xfrm>
            <a:off x="2603600" y="3219318"/>
            <a:ext cx="6453740" cy="791493"/>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Let’s try some simple approaches… </a:t>
            </a:r>
            <a:endParaRPr lang="en-US" b="1" dirty="0"/>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8" name="TextBox 7">
            <a:extLst>
              <a:ext uri="{FF2B5EF4-FFF2-40B4-BE49-F238E27FC236}">
                <a16:creationId xmlns:a16="http://schemas.microsoft.com/office/drawing/2014/main" id="{91A44F18-2777-3151-D755-0F38AF71D0EA}"/>
              </a:ext>
            </a:extLst>
          </p:cNvPr>
          <p:cNvSpPr txBox="1"/>
          <p:nvPr/>
        </p:nvSpPr>
        <p:spPr>
          <a:xfrm>
            <a:off x="1615840" y="1868393"/>
            <a:ext cx="9265119" cy="1529802"/>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What about students who have had little to no stimulation in Critical Thought?</a:t>
            </a:r>
            <a:endParaRPr lang="en-US" b="1" dirty="0"/>
          </a:p>
        </p:txBody>
      </p:sp>
      <p:pic>
        <p:nvPicPr>
          <p:cNvPr id="12" name="Picture 11">
            <a:extLst>
              <a:ext uri="{FF2B5EF4-FFF2-40B4-BE49-F238E27FC236}">
                <a16:creationId xmlns:a16="http://schemas.microsoft.com/office/drawing/2014/main" id="{E966A683-BE96-3450-2D41-84A604F23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4133" y="4010811"/>
            <a:ext cx="1972674" cy="2359318"/>
          </a:xfrm>
          <a:prstGeom prst="rect">
            <a:avLst/>
          </a:prstGeom>
        </p:spPr>
      </p:pic>
    </p:spTree>
    <p:extLst>
      <p:ext uri="{BB962C8B-B14F-4D97-AF65-F5344CB8AC3E}">
        <p14:creationId xmlns:p14="http://schemas.microsoft.com/office/powerpoint/2010/main" val="291335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sp>
        <p:nvSpPr>
          <p:cNvPr id="6" name="TextBox 5">
            <a:extLst>
              <a:ext uri="{FF2B5EF4-FFF2-40B4-BE49-F238E27FC236}">
                <a16:creationId xmlns:a16="http://schemas.microsoft.com/office/drawing/2014/main" id="{7F22336D-7D55-A1DD-81EF-EA81E3296E39}"/>
              </a:ext>
            </a:extLst>
          </p:cNvPr>
          <p:cNvSpPr txBox="1"/>
          <p:nvPr/>
        </p:nvSpPr>
        <p:spPr>
          <a:xfrm>
            <a:off x="1497569" y="1520312"/>
            <a:ext cx="9436042" cy="600893"/>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Essay Topic: </a:t>
            </a:r>
            <a:r>
              <a:rPr lang="en-US" b="1" dirty="0"/>
              <a:t>Does Alcohol Always Create Problems? </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1026" name="Picture 2" descr="On a journey to think critically - Oxford University Press">
            <a:extLst>
              <a:ext uri="{FF2B5EF4-FFF2-40B4-BE49-F238E27FC236}">
                <a16:creationId xmlns:a16="http://schemas.microsoft.com/office/drawing/2014/main" id="{04598BDA-3981-D66F-CA9A-A6DEC3DE0B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662057" y="4771462"/>
            <a:ext cx="5529943" cy="20734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ABA4EE6-8A6E-2A0A-13A1-81C0DF395EA6}"/>
              </a:ext>
            </a:extLst>
          </p:cNvPr>
          <p:cNvSpPr txBox="1"/>
          <p:nvPr/>
        </p:nvSpPr>
        <p:spPr>
          <a:xfrm>
            <a:off x="1497569" y="2937298"/>
            <a:ext cx="8939654" cy="2376513"/>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What role can the government play?</a:t>
            </a:r>
          </a:p>
          <a:p>
            <a:pPr marL="0" indent="0">
              <a:buNone/>
            </a:pPr>
            <a:r>
              <a:rPr lang="en-US" dirty="0"/>
              <a:t>Should we completely abolish alcohol?</a:t>
            </a:r>
          </a:p>
          <a:p>
            <a:pPr marL="0" indent="0">
              <a:buNone/>
            </a:pPr>
            <a:r>
              <a:rPr lang="en-US" dirty="0"/>
              <a:t>Why do people become addicted?</a:t>
            </a:r>
          </a:p>
          <a:p>
            <a:pPr marL="0" indent="0">
              <a:buNone/>
            </a:pPr>
            <a:r>
              <a:rPr lang="en-US" dirty="0"/>
              <a:t>How much is too much?</a:t>
            </a:r>
          </a:p>
          <a:p>
            <a:pPr marL="0" indent="0">
              <a:buNone/>
            </a:pPr>
            <a:endParaRPr lang="en-US" dirty="0"/>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888841" y="2140334"/>
            <a:ext cx="7706520" cy="523220"/>
          </a:xfrm>
          <a:prstGeom prst="rect">
            <a:avLst/>
          </a:prstGeom>
          <a:noFill/>
        </p:spPr>
        <p:txBody>
          <a:bodyPr wrap="square" rtlCol="0">
            <a:spAutoFit/>
          </a:bodyPr>
          <a:lstStyle/>
          <a:p>
            <a:r>
              <a:rPr lang="en-US" sz="2800" b="1" i="1" dirty="0">
                <a:solidFill>
                  <a:srgbClr val="FF0000"/>
                </a:solidFill>
              </a:rPr>
              <a:t>1. Ask Questions – Inspire Critical Thought</a:t>
            </a:r>
            <a:endParaRPr lang="en-GB" sz="2800" b="1" i="1" dirty="0">
              <a:solidFill>
                <a:srgbClr val="FF0000"/>
              </a:solidFill>
            </a:endParaRPr>
          </a:p>
        </p:txBody>
      </p:sp>
    </p:spTree>
    <p:extLst>
      <p:ext uri="{BB962C8B-B14F-4D97-AF65-F5344CB8AC3E}">
        <p14:creationId xmlns:p14="http://schemas.microsoft.com/office/powerpoint/2010/main" val="370011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962243" y="2877864"/>
            <a:ext cx="9211398" cy="2931240"/>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How do you feel about this issue?</a:t>
            </a:r>
          </a:p>
          <a:p>
            <a:pPr marL="0" indent="0">
              <a:buNone/>
            </a:pPr>
            <a:r>
              <a:rPr lang="en-US" dirty="0"/>
              <a:t>What is the greatest challenge an alcoholic faces?</a:t>
            </a:r>
          </a:p>
          <a:p>
            <a:pPr marL="0" indent="0">
              <a:buNone/>
            </a:pPr>
            <a:r>
              <a:rPr lang="en-US" dirty="0"/>
              <a:t>What would you do to help someone struggling?</a:t>
            </a:r>
          </a:p>
          <a:p>
            <a:pPr marL="0" indent="0">
              <a:buNone/>
            </a:pPr>
            <a:endParaRPr lang="en-US" dirty="0"/>
          </a:p>
          <a:p>
            <a:pPr marL="0" indent="0">
              <a:buNone/>
            </a:pPr>
            <a:r>
              <a:rPr lang="en-US" b="1" dirty="0"/>
              <a:t>Avoid Yes/No questions at all costs!</a:t>
            </a:r>
          </a:p>
          <a:p>
            <a:pPr marL="0" indent="0">
              <a:buNone/>
            </a:pPr>
            <a:endParaRPr lang="en-US" dirty="0"/>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1113484" y="1721992"/>
            <a:ext cx="9436042" cy="523220"/>
          </a:xfrm>
          <a:prstGeom prst="rect">
            <a:avLst/>
          </a:prstGeom>
          <a:noFill/>
        </p:spPr>
        <p:txBody>
          <a:bodyPr wrap="square" rtlCol="0">
            <a:spAutoFit/>
          </a:bodyPr>
          <a:lstStyle/>
          <a:p>
            <a:r>
              <a:rPr lang="en-US" sz="2800" b="1" i="1" dirty="0">
                <a:solidFill>
                  <a:srgbClr val="FF0000"/>
                </a:solidFill>
              </a:rPr>
              <a:t>2. Open Ended Questions – There is no right answer</a:t>
            </a:r>
            <a:endParaRPr lang="en-GB" sz="2800" b="1" i="1" dirty="0">
              <a:solidFill>
                <a:srgbClr val="FF0000"/>
              </a:solidFill>
            </a:endParaRPr>
          </a:p>
        </p:txBody>
      </p:sp>
      <p:pic>
        <p:nvPicPr>
          <p:cNvPr id="2052" name="Picture 4" descr="7 Toxic Thinking Mistakes That Will Keep You From Being Mentally Strong |  Inc.com">
            <a:extLst>
              <a:ext uri="{FF2B5EF4-FFF2-40B4-BE49-F238E27FC236}">
                <a16:creationId xmlns:a16="http://schemas.microsoft.com/office/drawing/2014/main" id="{AACDC138-4BBD-E137-BEBF-8F6B13B320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07745" y="2489244"/>
            <a:ext cx="1238347" cy="306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8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113484" y="2375244"/>
            <a:ext cx="8640692" cy="2935407"/>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t>Discourage them from answering on the spot:</a:t>
            </a:r>
          </a:p>
          <a:p>
            <a:pPr lvl="1"/>
            <a:r>
              <a:rPr lang="en-US" dirty="0"/>
              <a:t>Fluency and Impulsive answers are not always thought out extensively</a:t>
            </a:r>
          </a:p>
          <a:p>
            <a:pPr lvl="1"/>
            <a:r>
              <a:rPr lang="en-US" dirty="0"/>
              <a:t>The Combination of Fluency and CT will eventually entail</a:t>
            </a:r>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1113484" y="1547349"/>
            <a:ext cx="9436042" cy="523220"/>
          </a:xfrm>
          <a:prstGeom prst="rect">
            <a:avLst/>
          </a:prstGeom>
          <a:noFill/>
        </p:spPr>
        <p:txBody>
          <a:bodyPr wrap="square" rtlCol="0">
            <a:spAutoFit/>
          </a:bodyPr>
          <a:lstStyle/>
          <a:p>
            <a:r>
              <a:rPr lang="en-US" sz="2800" b="1" i="1" dirty="0">
                <a:solidFill>
                  <a:srgbClr val="FF0000"/>
                </a:solidFill>
              </a:rPr>
              <a:t>3. Allowance of Time to Think</a:t>
            </a:r>
            <a:endParaRPr lang="en-GB" sz="2800" b="1" i="1" dirty="0">
              <a:solidFill>
                <a:srgbClr val="FF0000"/>
              </a:solidFill>
            </a:endParaRPr>
          </a:p>
        </p:txBody>
      </p:sp>
      <p:pic>
        <p:nvPicPr>
          <p:cNvPr id="3074" name="Picture 2" descr="7 Toxic Thinking Mistakes That Will Keep You From Being Mentally Strong |  Inc.com">
            <a:extLst>
              <a:ext uri="{FF2B5EF4-FFF2-40B4-BE49-F238E27FC236}">
                <a16:creationId xmlns:a16="http://schemas.microsoft.com/office/drawing/2014/main" id="{43879E9C-9101-AF0B-2CB5-9E05D25E28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9754176" y="1852024"/>
            <a:ext cx="1880510" cy="419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28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254601" y="2937297"/>
            <a:ext cx="8265787" cy="2931240"/>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i="1" dirty="0"/>
              <a:t>Can you please elaborate?</a:t>
            </a:r>
          </a:p>
          <a:p>
            <a:pPr marL="0" indent="0">
              <a:buNone/>
            </a:pPr>
            <a:r>
              <a:rPr lang="en-US" i="1" dirty="0"/>
              <a:t>Would you mind offering more information?</a:t>
            </a:r>
          </a:p>
          <a:p>
            <a:pPr marL="0" indent="0">
              <a:buNone/>
            </a:pPr>
            <a:r>
              <a:rPr lang="en-US" i="1" dirty="0"/>
              <a:t>Why wouldn’t you support the other opinion?</a:t>
            </a:r>
          </a:p>
          <a:p>
            <a:pPr marL="0" indent="0">
              <a:buNone/>
            </a:pPr>
            <a:r>
              <a:rPr lang="en-US" i="1" dirty="0"/>
              <a:t>You haven’t convinced me with your claims. Is there anything else you wish to share?</a:t>
            </a:r>
          </a:p>
        </p:txBody>
      </p:sp>
      <p:sp>
        <p:nvSpPr>
          <p:cNvPr id="3" name="TextBox 2">
            <a:extLst>
              <a:ext uri="{FF2B5EF4-FFF2-40B4-BE49-F238E27FC236}">
                <a16:creationId xmlns:a16="http://schemas.microsoft.com/office/drawing/2014/main" id="{DA93156D-046D-08FD-3DBA-44B447230107}"/>
              </a:ext>
            </a:extLst>
          </p:cNvPr>
          <p:cNvSpPr txBox="1"/>
          <p:nvPr/>
        </p:nvSpPr>
        <p:spPr>
          <a:xfrm>
            <a:off x="1254601" y="1834927"/>
            <a:ext cx="6987191" cy="523220"/>
          </a:xfrm>
          <a:prstGeom prst="rect">
            <a:avLst/>
          </a:prstGeom>
          <a:noFill/>
        </p:spPr>
        <p:txBody>
          <a:bodyPr wrap="square" rtlCol="0">
            <a:spAutoFit/>
          </a:bodyPr>
          <a:lstStyle/>
          <a:p>
            <a:r>
              <a:rPr lang="en-US" sz="2800" b="1" i="1" dirty="0">
                <a:solidFill>
                  <a:srgbClr val="FF0000"/>
                </a:solidFill>
              </a:rPr>
              <a:t>4. Requesting further Elaboration</a:t>
            </a:r>
            <a:endParaRPr lang="en-GB" sz="2800" b="1" i="1" dirty="0">
              <a:solidFill>
                <a:srgbClr val="FF0000"/>
              </a:solidFill>
            </a:endParaRPr>
          </a:p>
        </p:txBody>
      </p:sp>
      <p:pic>
        <p:nvPicPr>
          <p:cNvPr id="4098" name="Picture 2" descr="7 Toxic Thinking Mistakes That Will Keep You From Being Mentally Strong |  Inc.com">
            <a:extLst>
              <a:ext uri="{FF2B5EF4-FFF2-40B4-BE49-F238E27FC236}">
                <a16:creationId xmlns:a16="http://schemas.microsoft.com/office/drawing/2014/main" id="{6B7892F2-13EA-0A23-834E-F955B165EE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9763356" y="1674092"/>
            <a:ext cx="1862149" cy="419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49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288891" y="2568863"/>
            <a:ext cx="8939654" cy="3577802"/>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Offer hints and clues</a:t>
            </a:r>
          </a:p>
          <a:p>
            <a:pPr marL="0" indent="0">
              <a:buNone/>
            </a:pPr>
            <a:r>
              <a:rPr lang="en-US" dirty="0"/>
              <a:t>Provide examples</a:t>
            </a:r>
          </a:p>
          <a:p>
            <a:pPr marL="0" indent="0">
              <a:buNone/>
            </a:pPr>
            <a:r>
              <a:rPr lang="en-US" dirty="0"/>
              <a:t>Have your students split into teams</a:t>
            </a:r>
          </a:p>
          <a:p>
            <a:pPr marL="0" indent="0">
              <a:buNone/>
            </a:pPr>
            <a:r>
              <a:rPr lang="en-US" dirty="0"/>
              <a:t>	Assign Tasks</a:t>
            </a:r>
          </a:p>
          <a:p>
            <a:pPr marL="0" indent="0">
              <a:buNone/>
            </a:pPr>
            <a:r>
              <a:rPr lang="en-US" dirty="0"/>
              <a:t>	Make comparisons</a:t>
            </a:r>
          </a:p>
          <a:p>
            <a:pPr marL="0" indent="0">
              <a:buNone/>
            </a:pPr>
            <a:r>
              <a:rPr lang="en-US" b="1" dirty="0"/>
              <a:t>	Encourage debates </a:t>
            </a:r>
            <a:r>
              <a:rPr lang="en-US" b="1" dirty="0">
                <a:sym typeface="Wingdings" panose="05000000000000000000" pitchFamily="2" charset="2"/>
              </a:rPr>
              <a:t></a:t>
            </a:r>
            <a:endParaRPr lang="en-US" b="1" dirty="0"/>
          </a:p>
          <a:p>
            <a:pPr marL="0" indent="0">
              <a:buNone/>
            </a:pPr>
            <a:endParaRPr lang="en-US" dirty="0"/>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1288891" y="1710190"/>
            <a:ext cx="6987191" cy="523220"/>
          </a:xfrm>
          <a:prstGeom prst="rect">
            <a:avLst/>
          </a:prstGeom>
          <a:noFill/>
        </p:spPr>
        <p:txBody>
          <a:bodyPr wrap="square" rtlCol="0">
            <a:spAutoFit/>
          </a:bodyPr>
          <a:lstStyle/>
          <a:p>
            <a:r>
              <a:rPr lang="en-US" sz="2800" b="1" i="1" dirty="0">
                <a:solidFill>
                  <a:srgbClr val="FF0000"/>
                </a:solidFill>
              </a:rPr>
              <a:t>5. Providing Scaffolds</a:t>
            </a:r>
            <a:endParaRPr lang="en-GB" sz="2800" b="1" i="1" dirty="0">
              <a:solidFill>
                <a:srgbClr val="FF0000"/>
              </a:solidFill>
            </a:endParaRPr>
          </a:p>
        </p:txBody>
      </p:sp>
      <p:pic>
        <p:nvPicPr>
          <p:cNvPr id="5122" name="Picture 2" descr="7 Toxic Thinking Mistakes That Will Keep You From Being Mentally Strong |  Inc.com">
            <a:extLst>
              <a:ext uri="{FF2B5EF4-FFF2-40B4-BE49-F238E27FC236}">
                <a16:creationId xmlns:a16="http://schemas.microsoft.com/office/drawing/2014/main" id="{5322F080-20E2-85BC-7BE1-FB9BAE16C9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160604" y="1255777"/>
            <a:ext cx="2067941"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07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051799" y="2692320"/>
            <a:ext cx="8537971" cy="2931240"/>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b="1" dirty="0"/>
              <a:t>Debates foster the capacity to make an argument and support one’s opinion</a:t>
            </a:r>
          </a:p>
          <a:p>
            <a:pPr marL="0" indent="0">
              <a:buNone/>
            </a:pPr>
            <a:r>
              <a:rPr lang="en-US" dirty="0"/>
              <a:t>Encourage students to express logical and reasonable supports for their opinions</a:t>
            </a:r>
          </a:p>
          <a:p>
            <a:pPr marL="0" indent="0">
              <a:buNone/>
            </a:pPr>
            <a:r>
              <a:rPr lang="en-US" dirty="0"/>
              <a:t>HIGHLY beneficial for writing tasks</a:t>
            </a:r>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1051799" y="1812067"/>
            <a:ext cx="6987191" cy="523220"/>
          </a:xfrm>
          <a:prstGeom prst="rect">
            <a:avLst/>
          </a:prstGeom>
          <a:noFill/>
        </p:spPr>
        <p:txBody>
          <a:bodyPr wrap="square" rtlCol="0">
            <a:spAutoFit/>
          </a:bodyPr>
          <a:lstStyle/>
          <a:p>
            <a:r>
              <a:rPr lang="en-US" sz="2800" b="1" i="1" dirty="0">
                <a:solidFill>
                  <a:srgbClr val="FF0000"/>
                </a:solidFill>
              </a:rPr>
              <a:t>6. Encouraging Debates</a:t>
            </a:r>
            <a:endParaRPr lang="en-GB" sz="2800" b="1" i="1" dirty="0">
              <a:solidFill>
                <a:srgbClr val="FF0000"/>
              </a:solidFill>
            </a:endParaRPr>
          </a:p>
        </p:txBody>
      </p:sp>
      <p:pic>
        <p:nvPicPr>
          <p:cNvPr id="6146" name="Picture 2" descr="7 Toxic Thinking Mistakes That Will Keep You From Being Mentally Strong">
            <a:extLst>
              <a:ext uri="{FF2B5EF4-FFF2-40B4-BE49-F238E27FC236}">
                <a16:creationId xmlns:a16="http://schemas.microsoft.com/office/drawing/2014/main" id="{6A181648-BFC9-C896-7D11-BCCB7F0B4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4286250"/>
            <a:ext cx="45720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64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486139" y="3152537"/>
            <a:ext cx="8880872" cy="2057612"/>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Predicting content based on the title of a Passage</a:t>
            </a:r>
          </a:p>
          <a:p>
            <a:pPr marL="0" indent="0">
              <a:buNone/>
            </a:pPr>
            <a:r>
              <a:rPr lang="en-US" dirty="0"/>
              <a:t>Pausing an audio or video segment</a:t>
            </a:r>
          </a:p>
          <a:p>
            <a:pPr marL="0" indent="0">
              <a:buNone/>
            </a:pPr>
            <a:r>
              <a:rPr lang="en-US" dirty="0"/>
              <a:t>Accompanying imagery in textbooks</a:t>
            </a:r>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1486139" y="2114914"/>
            <a:ext cx="6987191" cy="523220"/>
          </a:xfrm>
          <a:prstGeom prst="rect">
            <a:avLst/>
          </a:prstGeom>
          <a:noFill/>
        </p:spPr>
        <p:txBody>
          <a:bodyPr wrap="square" rtlCol="0">
            <a:spAutoFit/>
          </a:bodyPr>
          <a:lstStyle/>
          <a:p>
            <a:r>
              <a:rPr lang="en-US" sz="2800" b="1" i="1" dirty="0">
                <a:solidFill>
                  <a:srgbClr val="FF0000"/>
                </a:solidFill>
              </a:rPr>
              <a:t>7. Making Predictions</a:t>
            </a:r>
            <a:endParaRPr lang="en-GB" sz="2800" b="1" i="1" dirty="0">
              <a:solidFill>
                <a:srgbClr val="FF0000"/>
              </a:solidFill>
            </a:endParaRPr>
          </a:p>
        </p:txBody>
      </p:sp>
      <p:pic>
        <p:nvPicPr>
          <p:cNvPr id="7170" name="Picture 2" descr="Detective Profession — Kids Illustration by medzcreative on Envato Elements">
            <a:extLst>
              <a:ext uri="{FF2B5EF4-FFF2-40B4-BE49-F238E27FC236}">
                <a16:creationId xmlns:a16="http://schemas.microsoft.com/office/drawing/2014/main" id="{B95F31C3-1B0B-A54A-A8E6-126C3B3BB6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5311" y="4181343"/>
            <a:ext cx="3996690" cy="266446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Line Of Paw Prints Icons PNG - Free PNG and Icons Downloads">
            <a:extLst>
              <a:ext uri="{FF2B5EF4-FFF2-40B4-BE49-F238E27FC236}">
                <a16:creationId xmlns:a16="http://schemas.microsoft.com/office/drawing/2014/main" id="{3E33749D-6F15-F611-ED4E-D68E295611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7170" b="28302"/>
          <a:stretch/>
        </p:blipFill>
        <p:spPr bwMode="auto">
          <a:xfrm rot="10800000">
            <a:off x="5926575" y="6080759"/>
            <a:ext cx="3028950" cy="67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3044649" y="555183"/>
            <a:ext cx="6395106" cy="700594"/>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a:solidFill>
                  <a:srgbClr val="002060"/>
                </a:solidFill>
              </a:rPr>
              <a:t>Critical Thinking Activities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3ABA4EE6-8A6E-2A0A-13A1-81C0DF395EA6}"/>
              </a:ext>
            </a:extLst>
          </p:cNvPr>
          <p:cNvSpPr txBox="1"/>
          <p:nvPr/>
        </p:nvSpPr>
        <p:spPr>
          <a:xfrm>
            <a:off x="1497570" y="2774555"/>
            <a:ext cx="7942186" cy="2931240"/>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dirty="0"/>
              <a:t>Thinking about both sides of an argument</a:t>
            </a:r>
          </a:p>
          <a:p>
            <a:pPr marL="0" indent="0">
              <a:buNone/>
            </a:pPr>
            <a:r>
              <a:rPr lang="en-US" dirty="0"/>
              <a:t>Challenge students to list reasons in support of a statement </a:t>
            </a:r>
            <a:r>
              <a:rPr lang="en-US" b="1" dirty="0"/>
              <a:t>as well as </a:t>
            </a:r>
            <a:r>
              <a:rPr lang="en-US" dirty="0"/>
              <a:t>against it</a:t>
            </a:r>
          </a:p>
          <a:p>
            <a:pPr marL="0" indent="0">
              <a:buNone/>
            </a:pPr>
            <a:r>
              <a:rPr lang="en-US" dirty="0"/>
              <a:t>Teach them how to write a </a:t>
            </a:r>
            <a:r>
              <a:rPr lang="en-US" b="1" dirty="0"/>
              <a:t>refutation for writing tasks</a:t>
            </a:r>
          </a:p>
          <a:p>
            <a:pPr marL="0" indent="0">
              <a:buNone/>
            </a:pPr>
            <a:endParaRPr lang="en-US" dirty="0"/>
          </a:p>
        </p:txBody>
      </p:sp>
      <p:sp>
        <p:nvSpPr>
          <p:cNvPr id="3" name="TextBox 2">
            <a:extLst>
              <a:ext uri="{FF2B5EF4-FFF2-40B4-BE49-F238E27FC236}">
                <a16:creationId xmlns:a16="http://schemas.microsoft.com/office/drawing/2014/main" id="{DA93156D-046D-08FD-3DBA-44B447230107}"/>
              </a:ext>
            </a:extLst>
          </p:cNvPr>
          <p:cNvSpPr txBox="1"/>
          <p:nvPr/>
        </p:nvSpPr>
        <p:spPr>
          <a:xfrm>
            <a:off x="1497569" y="1878704"/>
            <a:ext cx="6987191" cy="523220"/>
          </a:xfrm>
          <a:prstGeom prst="rect">
            <a:avLst/>
          </a:prstGeom>
          <a:noFill/>
        </p:spPr>
        <p:txBody>
          <a:bodyPr wrap="square" rtlCol="0">
            <a:spAutoFit/>
          </a:bodyPr>
          <a:lstStyle/>
          <a:p>
            <a:r>
              <a:rPr lang="en-US" sz="2800" b="1" i="1" dirty="0">
                <a:solidFill>
                  <a:srgbClr val="FF0000"/>
                </a:solidFill>
              </a:rPr>
              <a:t>8. Controversial Statements</a:t>
            </a:r>
            <a:endParaRPr lang="en-GB" sz="2800" b="1" i="1" dirty="0">
              <a:solidFill>
                <a:srgbClr val="FF0000"/>
              </a:solidFill>
            </a:endParaRPr>
          </a:p>
        </p:txBody>
      </p:sp>
      <p:pic>
        <p:nvPicPr>
          <p:cNvPr id="8" name="Picture 7">
            <a:extLst>
              <a:ext uri="{FF2B5EF4-FFF2-40B4-BE49-F238E27FC236}">
                <a16:creationId xmlns:a16="http://schemas.microsoft.com/office/drawing/2014/main" id="{87BD42D3-9E12-49CB-68F5-88C98916AA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8652" y="3790106"/>
            <a:ext cx="1601747" cy="1915689"/>
          </a:xfrm>
          <a:prstGeom prst="rect">
            <a:avLst/>
          </a:prstGeom>
        </p:spPr>
      </p:pic>
    </p:spTree>
    <p:extLst>
      <p:ext uri="{BB962C8B-B14F-4D97-AF65-F5344CB8AC3E}">
        <p14:creationId xmlns:p14="http://schemas.microsoft.com/office/powerpoint/2010/main" val="50733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581634" y="1730128"/>
            <a:ext cx="7380511" cy="1521122"/>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Pair or Group Discussions</a:t>
            </a:r>
          </a:p>
          <a:p>
            <a:pPr marL="800100" lvl="1" indent="-342900" algn="l">
              <a:buFont typeface="Arial" panose="020B0604020202020204" pitchFamily="34" charset="0"/>
              <a:buChar char="•"/>
            </a:pPr>
            <a:r>
              <a:rPr lang="en-US" sz="2600" dirty="0">
                <a:solidFill>
                  <a:srgbClr val="002060"/>
                </a:solidFill>
              </a:rPr>
              <a:t>Listening Triangles (speaker, questioner and a note-taker)</a:t>
            </a: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3" name="TextBox 2">
            <a:extLst>
              <a:ext uri="{FF2B5EF4-FFF2-40B4-BE49-F238E27FC236}">
                <a16:creationId xmlns:a16="http://schemas.microsoft.com/office/drawing/2014/main" id="{4E368CD1-3240-3FEB-9F78-5A4904790D30}"/>
              </a:ext>
            </a:extLst>
          </p:cNvPr>
          <p:cNvSpPr txBox="1"/>
          <p:nvPr/>
        </p:nvSpPr>
        <p:spPr>
          <a:xfrm>
            <a:off x="8399417" y="2017861"/>
            <a:ext cx="3210949" cy="3785652"/>
          </a:xfrm>
          <a:prstGeom prst="rect">
            <a:avLst/>
          </a:prstGeom>
          <a:noFill/>
        </p:spPr>
        <p:txBody>
          <a:bodyPr wrap="square" rtlCol="0">
            <a:spAutoFit/>
          </a:bodyPr>
          <a:lstStyle/>
          <a:p>
            <a:r>
              <a:rPr lang="en-US" sz="2400" b="1" dirty="0">
                <a:solidFill>
                  <a:schemeClr val="accent6">
                    <a:lumMod val="75000"/>
                  </a:schemeClr>
                </a:solidFill>
              </a:rPr>
              <a:t>ELT Focus Material:</a:t>
            </a:r>
          </a:p>
          <a:p>
            <a:endParaRPr lang="en-US" sz="2400" b="1" dirty="0">
              <a:solidFill>
                <a:schemeClr val="accent6">
                  <a:lumMod val="75000"/>
                </a:schemeClr>
              </a:solidFill>
            </a:endParaRPr>
          </a:p>
          <a:p>
            <a:r>
              <a:rPr lang="en-US" sz="2400" b="1" dirty="0">
                <a:solidFill>
                  <a:schemeClr val="accent6">
                    <a:lumMod val="75000"/>
                  </a:schemeClr>
                </a:solidFill>
              </a:rPr>
              <a:t>#Daily Routines</a:t>
            </a:r>
          </a:p>
          <a:p>
            <a:endParaRPr lang="en-US" sz="2400" b="1" dirty="0">
              <a:solidFill>
                <a:schemeClr val="accent6">
                  <a:lumMod val="75000"/>
                </a:schemeClr>
              </a:solidFill>
            </a:endParaRPr>
          </a:p>
          <a:p>
            <a:pPr marL="285750" indent="-285750">
              <a:buFont typeface="Arial" panose="020B0604020202020204" pitchFamily="34" charset="0"/>
              <a:buChar char="•"/>
            </a:pPr>
            <a:r>
              <a:rPr lang="en-US" sz="2400" b="1" dirty="0">
                <a:solidFill>
                  <a:schemeClr val="accent6">
                    <a:lumMod val="75000"/>
                  </a:schemeClr>
                </a:solidFill>
              </a:rPr>
              <a:t>Stimulation</a:t>
            </a:r>
          </a:p>
          <a:p>
            <a:pPr marL="285750" indent="-285750">
              <a:buFont typeface="Arial" panose="020B0604020202020204" pitchFamily="34" charset="0"/>
              <a:buChar char="•"/>
            </a:pPr>
            <a:r>
              <a:rPr lang="en-US" sz="2400" b="1" dirty="0">
                <a:solidFill>
                  <a:schemeClr val="accent6">
                    <a:lumMod val="75000"/>
                  </a:schemeClr>
                </a:solidFill>
              </a:rPr>
              <a:t>Critical Thinking</a:t>
            </a:r>
          </a:p>
          <a:p>
            <a:pPr marL="285750" indent="-285750">
              <a:buFont typeface="Arial" panose="020B0604020202020204" pitchFamily="34" charset="0"/>
              <a:buChar char="•"/>
            </a:pPr>
            <a:r>
              <a:rPr lang="en-US" sz="2400" b="1" dirty="0">
                <a:solidFill>
                  <a:schemeClr val="accent6">
                    <a:lumMod val="75000"/>
                  </a:schemeClr>
                </a:solidFill>
              </a:rPr>
              <a:t>Vocabulary</a:t>
            </a:r>
          </a:p>
          <a:p>
            <a:pPr marL="285750" indent="-285750">
              <a:buFont typeface="Arial" panose="020B0604020202020204" pitchFamily="34" charset="0"/>
              <a:buChar char="•"/>
            </a:pPr>
            <a:r>
              <a:rPr lang="en-US" sz="2400" b="1" dirty="0">
                <a:solidFill>
                  <a:schemeClr val="accent6">
                    <a:lumMod val="75000"/>
                  </a:schemeClr>
                </a:solidFill>
              </a:rPr>
              <a:t>Grammar</a:t>
            </a:r>
          </a:p>
          <a:p>
            <a:pPr marL="285750" indent="-285750">
              <a:buFont typeface="Arial" panose="020B0604020202020204" pitchFamily="34" charset="0"/>
              <a:buChar char="•"/>
            </a:pPr>
            <a:endParaRPr lang="en-US" sz="2400" b="1" dirty="0">
              <a:solidFill>
                <a:schemeClr val="accent6">
                  <a:lumMod val="75000"/>
                </a:schemeClr>
              </a:solidFill>
            </a:endParaRPr>
          </a:p>
          <a:p>
            <a:pPr marL="285750" indent="-285750">
              <a:buFont typeface="Arial" panose="020B0604020202020204" pitchFamily="34" charset="0"/>
              <a:buChar char="•"/>
            </a:pPr>
            <a:r>
              <a:rPr lang="en-US" sz="2400" b="1" dirty="0">
                <a:solidFill>
                  <a:schemeClr val="accent6">
                    <a:lumMod val="75000"/>
                  </a:schemeClr>
                </a:solidFill>
              </a:rPr>
              <a:t>Consolidation???</a:t>
            </a:r>
          </a:p>
        </p:txBody>
      </p:sp>
      <p:sp>
        <p:nvSpPr>
          <p:cNvPr id="7" name="TextBox 6">
            <a:extLst>
              <a:ext uri="{FF2B5EF4-FFF2-40B4-BE49-F238E27FC236}">
                <a16:creationId xmlns:a16="http://schemas.microsoft.com/office/drawing/2014/main" id="{391079FE-484C-3424-D176-53F5F51DCE5E}"/>
              </a:ext>
            </a:extLst>
          </p:cNvPr>
          <p:cNvSpPr txBox="1"/>
          <p:nvPr/>
        </p:nvSpPr>
        <p:spPr>
          <a:xfrm>
            <a:off x="2229712" y="6140548"/>
            <a:ext cx="5294494" cy="461665"/>
          </a:xfrm>
          <a:prstGeom prst="rect">
            <a:avLst/>
          </a:prstGeom>
          <a:noFill/>
        </p:spPr>
        <p:txBody>
          <a:bodyPr wrap="square" rtlCol="0">
            <a:spAutoFit/>
          </a:bodyPr>
          <a:lstStyle/>
          <a:p>
            <a:r>
              <a:rPr lang="en-US" sz="2400" b="1" i="1" dirty="0">
                <a:solidFill>
                  <a:schemeClr val="tx2">
                    <a:lumMod val="75000"/>
                  </a:schemeClr>
                </a:solidFill>
              </a:rPr>
              <a:t>How Busy is Your Everyday Life?</a:t>
            </a:r>
          </a:p>
        </p:txBody>
      </p:sp>
      <p:pic>
        <p:nvPicPr>
          <p:cNvPr id="1026" name="Picture 2" descr="87,845 Cartoon Thinking Stock Photos and Images - 123RF">
            <a:extLst>
              <a:ext uri="{FF2B5EF4-FFF2-40B4-BE49-F238E27FC236}">
                <a16:creationId xmlns:a16="http://schemas.microsoft.com/office/drawing/2014/main" id="{37BDB729-1F5C-2157-5A76-A7D82B9239E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64310" y="6101359"/>
            <a:ext cx="485286" cy="6441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55F41DEA-CDAA-317B-0193-BB36C922455D}"/>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67372" y="3457343"/>
            <a:ext cx="1935564" cy="2513888"/>
          </a:xfrm>
          <a:prstGeom prst="rect">
            <a:avLst/>
          </a:prstGeom>
        </p:spPr>
      </p:pic>
      <p:pic>
        <p:nvPicPr>
          <p:cNvPr id="17" name="Picture 16">
            <a:extLst>
              <a:ext uri="{FF2B5EF4-FFF2-40B4-BE49-F238E27FC236}">
                <a16:creationId xmlns:a16="http://schemas.microsoft.com/office/drawing/2014/main" id="{74139B2E-6F93-FEB9-C498-E3D9EF70A730}"/>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2224167" y="3468088"/>
            <a:ext cx="1935563" cy="2503143"/>
          </a:xfrm>
          <a:prstGeom prst="rect">
            <a:avLst/>
          </a:prstGeom>
        </p:spPr>
      </p:pic>
      <p:pic>
        <p:nvPicPr>
          <p:cNvPr id="21" name="Picture 20">
            <a:extLst>
              <a:ext uri="{FF2B5EF4-FFF2-40B4-BE49-F238E27FC236}">
                <a16:creationId xmlns:a16="http://schemas.microsoft.com/office/drawing/2014/main" id="{85E6D201-552F-12A2-FD1A-E656F86D31EC}"/>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4215018" y="3429000"/>
            <a:ext cx="1938160" cy="2545931"/>
          </a:xfrm>
          <a:prstGeom prst="rect">
            <a:avLst/>
          </a:prstGeom>
        </p:spPr>
      </p:pic>
      <p:pic>
        <p:nvPicPr>
          <p:cNvPr id="23" name="Picture 22">
            <a:extLst>
              <a:ext uri="{FF2B5EF4-FFF2-40B4-BE49-F238E27FC236}">
                <a16:creationId xmlns:a16="http://schemas.microsoft.com/office/drawing/2014/main" id="{DD89B6CE-D956-B0FD-FC12-FAA41C0C68EC}"/>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a:stretch/>
        </p:blipFill>
        <p:spPr>
          <a:xfrm>
            <a:off x="6208466" y="3489584"/>
            <a:ext cx="1912249" cy="2494710"/>
          </a:xfrm>
          <a:prstGeom prst="rect">
            <a:avLst/>
          </a:prstGeom>
        </p:spPr>
      </p:pic>
      <p:sp>
        <p:nvSpPr>
          <p:cNvPr id="2" name="Title 1">
            <a:extLst>
              <a:ext uri="{FF2B5EF4-FFF2-40B4-BE49-F238E27FC236}">
                <a16:creationId xmlns:a16="http://schemas.microsoft.com/office/drawing/2014/main" id="{7187E889-5C79-D9FD-FFE9-A1D7EFC92964}"/>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32737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 calcmode="lin" valueType="num">
                                      <p:cBhvr>
                                        <p:cTn id="37" dur="1000" fill="hold"/>
                                        <p:tgtEl>
                                          <p:spTgt spid="15"/>
                                        </p:tgtEl>
                                        <p:attrNameLst>
                                          <p:attrName>style.rotation</p:attrName>
                                        </p:attrNameLst>
                                      </p:cBhvr>
                                      <p:tavLst>
                                        <p:tav tm="0">
                                          <p:val>
                                            <p:fltVal val="90"/>
                                          </p:val>
                                        </p:tav>
                                        <p:tav tm="100000">
                                          <p:val>
                                            <p:fltVal val="0"/>
                                          </p:val>
                                        </p:tav>
                                      </p:tavLst>
                                    </p:anim>
                                    <p:animEffect transition="in" filter="fade">
                                      <p:cBhvr>
                                        <p:cTn id="38" dur="1000"/>
                                        <p:tgtEl>
                                          <p:spTgt spid="15"/>
                                        </p:tgtEl>
                                      </p:cBhvr>
                                    </p:animEffect>
                                  </p:childTnLst>
                                </p:cTn>
                              </p:par>
                              <p:par>
                                <p:cTn id="39" presetID="3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1000" fill="hold"/>
                                        <p:tgtEl>
                                          <p:spTgt spid="17"/>
                                        </p:tgtEl>
                                        <p:attrNameLst>
                                          <p:attrName>ppt_w</p:attrName>
                                        </p:attrNameLst>
                                      </p:cBhvr>
                                      <p:tavLst>
                                        <p:tav tm="0">
                                          <p:val>
                                            <p:fltVal val="0"/>
                                          </p:val>
                                        </p:tav>
                                        <p:tav tm="100000">
                                          <p:val>
                                            <p:strVal val="#ppt_w"/>
                                          </p:val>
                                        </p:tav>
                                      </p:tavLst>
                                    </p:anim>
                                    <p:anim calcmode="lin" valueType="num">
                                      <p:cBhvr>
                                        <p:cTn id="42" dur="1000" fill="hold"/>
                                        <p:tgtEl>
                                          <p:spTgt spid="17"/>
                                        </p:tgtEl>
                                        <p:attrNameLst>
                                          <p:attrName>ppt_h</p:attrName>
                                        </p:attrNameLst>
                                      </p:cBhvr>
                                      <p:tavLst>
                                        <p:tav tm="0">
                                          <p:val>
                                            <p:fltVal val="0"/>
                                          </p:val>
                                        </p:tav>
                                        <p:tav tm="100000">
                                          <p:val>
                                            <p:strVal val="#ppt_h"/>
                                          </p:val>
                                        </p:tav>
                                      </p:tavLst>
                                    </p:anim>
                                    <p:anim calcmode="lin" valueType="num">
                                      <p:cBhvr>
                                        <p:cTn id="43" dur="1000" fill="hold"/>
                                        <p:tgtEl>
                                          <p:spTgt spid="17"/>
                                        </p:tgtEl>
                                        <p:attrNameLst>
                                          <p:attrName>style.rotation</p:attrName>
                                        </p:attrNameLst>
                                      </p:cBhvr>
                                      <p:tavLst>
                                        <p:tav tm="0">
                                          <p:val>
                                            <p:fltVal val="90"/>
                                          </p:val>
                                        </p:tav>
                                        <p:tav tm="100000">
                                          <p:val>
                                            <p:fltVal val="0"/>
                                          </p:val>
                                        </p:tav>
                                      </p:tavLst>
                                    </p:anim>
                                    <p:animEffect transition="in" filter="fade">
                                      <p:cBhvr>
                                        <p:cTn id="44" dur="1000"/>
                                        <p:tgtEl>
                                          <p:spTgt spid="17"/>
                                        </p:tgtEl>
                                      </p:cBhvr>
                                    </p:animEffect>
                                  </p:childTnLst>
                                </p:cTn>
                              </p:par>
                              <p:par>
                                <p:cTn id="45" presetID="3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0" fill="hold"/>
                                        <p:tgtEl>
                                          <p:spTgt spid="21"/>
                                        </p:tgtEl>
                                        <p:attrNameLst>
                                          <p:attrName>ppt_w</p:attrName>
                                        </p:attrNameLst>
                                      </p:cBhvr>
                                      <p:tavLst>
                                        <p:tav tm="0">
                                          <p:val>
                                            <p:fltVal val="0"/>
                                          </p:val>
                                        </p:tav>
                                        <p:tav tm="100000">
                                          <p:val>
                                            <p:strVal val="#ppt_w"/>
                                          </p:val>
                                        </p:tav>
                                      </p:tavLst>
                                    </p:anim>
                                    <p:anim calcmode="lin" valueType="num">
                                      <p:cBhvr>
                                        <p:cTn id="48" dur="1000" fill="hold"/>
                                        <p:tgtEl>
                                          <p:spTgt spid="21"/>
                                        </p:tgtEl>
                                        <p:attrNameLst>
                                          <p:attrName>ppt_h</p:attrName>
                                        </p:attrNameLst>
                                      </p:cBhvr>
                                      <p:tavLst>
                                        <p:tav tm="0">
                                          <p:val>
                                            <p:fltVal val="0"/>
                                          </p:val>
                                        </p:tav>
                                        <p:tav tm="100000">
                                          <p:val>
                                            <p:strVal val="#ppt_h"/>
                                          </p:val>
                                        </p:tav>
                                      </p:tavLst>
                                    </p:anim>
                                    <p:anim calcmode="lin" valueType="num">
                                      <p:cBhvr>
                                        <p:cTn id="49" dur="1000" fill="hold"/>
                                        <p:tgtEl>
                                          <p:spTgt spid="21"/>
                                        </p:tgtEl>
                                        <p:attrNameLst>
                                          <p:attrName>style.rotation</p:attrName>
                                        </p:attrNameLst>
                                      </p:cBhvr>
                                      <p:tavLst>
                                        <p:tav tm="0">
                                          <p:val>
                                            <p:fltVal val="90"/>
                                          </p:val>
                                        </p:tav>
                                        <p:tav tm="100000">
                                          <p:val>
                                            <p:fltVal val="0"/>
                                          </p:val>
                                        </p:tav>
                                      </p:tavLst>
                                    </p:anim>
                                    <p:animEffect transition="in" filter="fade">
                                      <p:cBhvr>
                                        <p:cTn id="50" dur="1000"/>
                                        <p:tgtEl>
                                          <p:spTgt spid="21"/>
                                        </p:tgtEl>
                                      </p:cBhvr>
                                    </p:animEffect>
                                  </p:childTnLst>
                                </p:cTn>
                              </p:par>
                              <p:par>
                                <p:cTn id="51" presetID="31"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1000" fill="hold"/>
                                        <p:tgtEl>
                                          <p:spTgt spid="23"/>
                                        </p:tgtEl>
                                        <p:attrNameLst>
                                          <p:attrName>ppt_w</p:attrName>
                                        </p:attrNameLst>
                                      </p:cBhvr>
                                      <p:tavLst>
                                        <p:tav tm="0">
                                          <p:val>
                                            <p:fltVal val="0"/>
                                          </p:val>
                                        </p:tav>
                                        <p:tav tm="100000">
                                          <p:val>
                                            <p:strVal val="#ppt_w"/>
                                          </p:val>
                                        </p:tav>
                                      </p:tavLst>
                                    </p:anim>
                                    <p:anim calcmode="lin" valueType="num">
                                      <p:cBhvr>
                                        <p:cTn id="54" dur="1000" fill="hold"/>
                                        <p:tgtEl>
                                          <p:spTgt spid="23"/>
                                        </p:tgtEl>
                                        <p:attrNameLst>
                                          <p:attrName>ppt_h</p:attrName>
                                        </p:attrNameLst>
                                      </p:cBhvr>
                                      <p:tavLst>
                                        <p:tav tm="0">
                                          <p:val>
                                            <p:fltVal val="0"/>
                                          </p:val>
                                        </p:tav>
                                        <p:tav tm="100000">
                                          <p:val>
                                            <p:strVal val="#ppt_h"/>
                                          </p:val>
                                        </p:tav>
                                      </p:tavLst>
                                    </p:anim>
                                    <p:anim calcmode="lin" valueType="num">
                                      <p:cBhvr>
                                        <p:cTn id="55" dur="1000" fill="hold"/>
                                        <p:tgtEl>
                                          <p:spTgt spid="23"/>
                                        </p:tgtEl>
                                        <p:attrNameLst>
                                          <p:attrName>style.rotation</p:attrName>
                                        </p:attrNameLst>
                                      </p:cBhvr>
                                      <p:tavLst>
                                        <p:tav tm="0">
                                          <p:val>
                                            <p:fltVal val="90"/>
                                          </p:val>
                                        </p:tav>
                                        <p:tav tm="100000">
                                          <p:val>
                                            <p:fltVal val="0"/>
                                          </p:val>
                                        </p:tav>
                                      </p:tavLst>
                                    </p:anim>
                                    <p:animEffect transition="in" filter="fade">
                                      <p:cBhvr>
                                        <p:cTn id="56" dur="10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fade">
                                      <p:cBhvr>
                                        <p:cTn id="61" dur="1000"/>
                                        <p:tgtEl>
                                          <p:spTgt spid="3">
                                            <p:txEl>
                                              <p:pRg st="4" end="4"/>
                                            </p:txEl>
                                          </p:spTgt>
                                        </p:tgtEl>
                                      </p:cBhvr>
                                    </p:animEffect>
                                    <p:anim calcmode="lin" valueType="num">
                                      <p:cBhvr>
                                        <p:cTn id="6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
                                            <p:txEl>
                                              <p:pRg st="5" end="5"/>
                                            </p:txEl>
                                          </p:spTgt>
                                        </p:tgtEl>
                                        <p:attrNameLst>
                                          <p:attrName>style.visibility</p:attrName>
                                        </p:attrNameLst>
                                      </p:cBhvr>
                                      <p:to>
                                        <p:strVal val="visible"/>
                                      </p:to>
                                    </p:set>
                                    <p:animEffect transition="in" filter="fade">
                                      <p:cBhvr>
                                        <p:cTn id="68" dur="1000"/>
                                        <p:tgtEl>
                                          <p:spTgt spid="3">
                                            <p:txEl>
                                              <p:pRg st="5" end="5"/>
                                            </p:txEl>
                                          </p:spTgt>
                                        </p:tgtEl>
                                      </p:cBhvr>
                                    </p:animEffect>
                                    <p:anim calcmode="lin" valueType="num">
                                      <p:cBhvr>
                                        <p:cTn id="6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1000"/>
                                        <p:tgtEl>
                                          <p:spTgt spid="7"/>
                                        </p:tgtEl>
                                      </p:cBhvr>
                                    </p:animEffect>
                                    <p:anim calcmode="lin" valueType="num">
                                      <p:cBhvr>
                                        <p:cTn id="76" dur="1000" fill="hold"/>
                                        <p:tgtEl>
                                          <p:spTgt spid="7"/>
                                        </p:tgtEl>
                                        <p:attrNameLst>
                                          <p:attrName>ppt_x</p:attrName>
                                        </p:attrNameLst>
                                      </p:cBhvr>
                                      <p:tavLst>
                                        <p:tav tm="0">
                                          <p:val>
                                            <p:strVal val="#ppt_x"/>
                                          </p:val>
                                        </p:tav>
                                        <p:tav tm="100000">
                                          <p:val>
                                            <p:strVal val="#ppt_x"/>
                                          </p:val>
                                        </p:tav>
                                      </p:tavLst>
                                    </p:anim>
                                    <p:anim calcmode="lin" valueType="num">
                                      <p:cBhvr>
                                        <p:cTn id="77" dur="1000" fill="hold"/>
                                        <p:tgtEl>
                                          <p:spTgt spid="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026"/>
                                        </p:tgtEl>
                                        <p:attrNameLst>
                                          <p:attrName>style.visibility</p:attrName>
                                        </p:attrNameLst>
                                      </p:cBhvr>
                                      <p:to>
                                        <p:strVal val="visible"/>
                                      </p:to>
                                    </p:set>
                                    <p:animEffect transition="in" filter="fade">
                                      <p:cBhvr>
                                        <p:cTn id="80" dur="1000"/>
                                        <p:tgtEl>
                                          <p:spTgt spid="1026"/>
                                        </p:tgtEl>
                                      </p:cBhvr>
                                    </p:animEffect>
                                    <p:anim calcmode="lin" valueType="num">
                                      <p:cBhvr>
                                        <p:cTn id="81" dur="1000" fill="hold"/>
                                        <p:tgtEl>
                                          <p:spTgt spid="1026"/>
                                        </p:tgtEl>
                                        <p:attrNameLst>
                                          <p:attrName>ppt_x</p:attrName>
                                        </p:attrNameLst>
                                      </p:cBhvr>
                                      <p:tavLst>
                                        <p:tav tm="0">
                                          <p:val>
                                            <p:strVal val="#ppt_x"/>
                                          </p:val>
                                        </p:tav>
                                        <p:tav tm="100000">
                                          <p:val>
                                            <p:strVal val="#ppt_x"/>
                                          </p:val>
                                        </p:tav>
                                      </p:tavLst>
                                    </p:anim>
                                    <p:anim calcmode="lin" valueType="num">
                                      <p:cBhvr>
                                        <p:cTn id="82"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Effect transition="in" filter="fade">
                                      <p:cBhvr>
                                        <p:cTn id="87" dur="1000"/>
                                        <p:tgtEl>
                                          <p:spTgt spid="3">
                                            <p:txEl>
                                              <p:pRg st="6" end="6"/>
                                            </p:txEl>
                                          </p:spTgt>
                                        </p:tgtEl>
                                      </p:cBhvr>
                                    </p:animEffect>
                                    <p:anim calcmode="lin" valueType="num">
                                      <p:cBhvr>
                                        <p:cTn id="8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8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nodeType="clickEffect">
                                  <p:stCondLst>
                                    <p:cond delay="0"/>
                                  </p:stCondLst>
                                  <p:childTnLst>
                                    <p:set>
                                      <p:cBhvr>
                                        <p:cTn id="93" dur="1" fill="hold">
                                          <p:stCondLst>
                                            <p:cond delay="0"/>
                                          </p:stCondLst>
                                        </p:cTn>
                                        <p:tgtEl>
                                          <p:spTgt spid="3">
                                            <p:txEl>
                                              <p:pRg st="7" end="7"/>
                                            </p:txEl>
                                          </p:spTgt>
                                        </p:tgtEl>
                                        <p:attrNameLst>
                                          <p:attrName>style.visibility</p:attrName>
                                        </p:attrNameLst>
                                      </p:cBhvr>
                                      <p:to>
                                        <p:strVal val="visible"/>
                                      </p:to>
                                    </p:set>
                                    <p:animEffect transition="in" filter="fade">
                                      <p:cBhvr>
                                        <p:cTn id="94" dur="1000"/>
                                        <p:tgtEl>
                                          <p:spTgt spid="3">
                                            <p:txEl>
                                              <p:pRg st="7" end="7"/>
                                            </p:txEl>
                                          </p:spTgt>
                                        </p:tgtEl>
                                      </p:cBhvr>
                                    </p:animEffect>
                                    <p:anim calcmode="lin" valueType="num">
                                      <p:cBhvr>
                                        <p:cTn id="9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3">
                                            <p:txEl>
                                              <p:pRg st="9" end="9"/>
                                            </p:txEl>
                                          </p:spTgt>
                                        </p:tgtEl>
                                        <p:attrNameLst>
                                          <p:attrName>style.visibility</p:attrName>
                                        </p:attrNameLst>
                                      </p:cBhvr>
                                      <p:to>
                                        <p:strVal val="visible"/>
                                      </p:to>
                                    </p:set>
                                    <p:animEffect transition="in" filter="fade">
                                      <p:cBhvr>
                                        <p:cTn id="101" dur="1000"/>
                                        <p:tgtEl>
                                          <p:spTgt spid="3">
                                            <p:txEl>
                                              <p:pRg st="9" end="9"/>
                                            </p:txEl>
                                          </p:spTgt>
                                        </p:tgtEl>
                                      </p:cBhvr>
                                    </p:animEffect>
                                    <p:anim calcmode="lin" valueType="num">
                                      <p:cBhvr>
                                        <p:cTn id="10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0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581634" y="2017861"/>
            <a:ext cx="7380511" cy="1665865"/>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Pair or Group Discussions</a:t>
            </a:r>
          </a:p>
          <a:p>
            <a:pPr marL="800100" lvl="1" indent="-342900" algn="l">
              <a:buFont typeface="Arial" panose="020B0604020202020204" pitchFamily="34" charset="0"/>
              <a:buChar char="•"/>
            </a:pPr>
            <a:r>
              <a:rPr lang="en-US" sz="2600" dirty="0">
                <a:solidFill>
                  <a:srgbClr val="002060"/>
                </a:solidFill>
              </a:rPr>
              <a:t>Listening Triangles (speaker, questioner and a note-taker)</a:t>
            </a: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extBox 1">
            <a:extLst>
              <a:ext uri="{FF2B5EF4-FFF2-40B4-BE49-F238E27FC236}">
                <a16:creationId xmlns:a16="http://schemas.microsoft.com/office/drawing/2014/main" id="{93BAEEDA-BCCA-D28C-097F-EDD12575F82A}"/>
              </a:ext>
            </a:extLst>
          </p:cNvPr>
          <p:cNvSpPr txBox="1"/>
          <p:nvPr/>
        </p:nvSpPr>
        <p:spPr>
          <a:xfrm>
            <a:off x="1293223" y="3917582"/>
            <a:ext cx="6668922" cy="2492990"/>
          </a:xfrm>
          <a:prstGeom prst="rect">
            <a:avLst/>
          </a:prstGeom>
          <a:noFill/>
        </p:spPr>
        <p:txBody>
          <a:bodyPr wrap="square" rtlCol="0">
            <a:spAutoFit/>
          </a:bodyPr>
          <a:lstStyle/>
          <a:p>
            <a:r>
              <a:rPr lang="en-US" sz="2600" b="1" i="1" dirty="0">
                <a:solidFill>
                  <a:schemeClr val="accent5">
                    <a:lumMod val="75000"/>
                  </a:schemeClr>
                </a:solidFill>
              </a:rPr>
              <a:t>#Speaking</a:t>
            </a:r>
          </a:p>
          <a:p>
            <a:endParaRPr lang="en-US" sz="2600" i="1" dirty="0">
              <a:solidFill>
                <a:schemeClr val="accent5">
                  <a:lumMod val="75000"/>
                </a:schemeClr>
              </a:solidFill>
            </a:endParaRPr>
          </a:p>
          <a:p>
            <a:r>
              <a:rPr lang="en-US" sz="2600" i="1" dirty="0">
                <a:solidFill>
                  <a:schemeClr val="accent5">
                    <a:lumMod val="75000"/>
                  </a:schemeClr>
                </a:solidFill>
              </a:rPr>
              <a:t>“What is your daily routine?”</a:t>
            </a:r>
          </a:p>
          <a:p>
            <a:endParaRPr lang="en-US" sz="2600" i="1" dirty="0">
              <a:solidFill>
                <a:schemeClr val="accent5">
                  <a:lumMod val="75000"/>
                </a:schemeClr>
              </a:solidFill>
            </a:endParaRPr>
          </a:p>
          <a:p>
            <a:r>
              <a:rPr lang="en-US" sz="2600" i="1" dirty="0">
                <a:solidFill>
                  <a:schemeClr val="accent5">
                    <a:lumMod val="75000"/>
                  </a:schemeClr>
                </a:solidFill>
              </a:rPr>
              <a:t>“Ask your partner about his daily routine. Present your findings to the class.”</a:t>
            </a:r>
          </a:p>
        </p:txBody>
      </p:sp>
      <p:sp>
        <p:nvSpPr>
          <p:cNvPr id="3" name="TextBox 2">
            <a:extLst>
              <a:ext uri="{FF2B5EF4-FFF2-40B4-BE49-F238E27FC236}">
                <a16:creationId xmlns:a16="http://schemas.microsoft.com/office/drawing/2014/main" id="{4E368CD1-3240-3FEB-9F78-5A4904790D30}"/>
              </a:ext>
            </a:extLst>
          </p:cNvPr>
          <p:cNvSpPr txBox="1"/>
          <p:nvPr/>
        </p:nvSpPr>
        <p:spPr>
          <a:xfrm>
            <a:off x="8399417" y="2017861"/>
            <a:ext cx="3210949" cy="3785652"/>
          </a:xfrm>
          <a:prstGeom prst="rect">
            <a:avLst/>
          </a:prstGeom>
          <a:noFill/>
        </p:spPr>
        <p:txBody>
          <a:bodyPr wrap="square" rtlCol="0">
            <a:spAutoFit/>
          </a:bodyPr>
          <a:lstStyle/>
          <a:p>
            <a:r>
              <a:rPr lang="en-US" sz="2400" b="1" dirty="0">
                <a:solidFill>
                  <a:schemeClr val="accent6">
                    <a:lumMod val="75000"/>
                  </a:schemeClr>
                </a:solidFill>
              </a:rPr>
              <a:t>ELT Material Focus:</a:t>
            </a:r>
          </a:p>
          <a:p>
            <a:endParaRPr lang="en-US" sz="2400" b="1" dirty="0">
              <a:solidFill>
                <a:schemeClr val="accent6">
                  <a:lumMod val="75000"/>
                </a:schemeClr>
              </a:solidFill>
            </a:endParaRPr>
          </a:p>
          <a:p>
            <a:r>
              <a:rPr lang="en-US" sz="2400" b="1" dirty="0">
                <a:solidFill>
                  <a:schemeClr val="accent6">
                    <a:lumMod val="75000"/>
                  </a:schemeClr>
                </a:solidFill>
              </a:rPr>
              <a:t>#Daily Routines</a:t>
            </a:r>
          </a:p>
          <a:p>
            <a:endParaRPr lang="en-US" sz="2400" b="1" dirty="0">
              <a:solidFill>
                <a:schemeClr val="accent6">
                  <a:lumMod val="75000"/>
                </a:schemeClr>
              </a:solidFill>
            </a:endParaRPr>
          </a:p>
          <a:p>
            <a:pPr marL="285750" indent="-285750">
              <a:buFont typeface="Arial" panose="020B0604020202020204" pitchFamily="34" charset="0"/>
              <a:buChar char="•"/>
            </a:pPr>
            <a:r>
              <a:rPr lang="en-US" sz="2400" b="1" dirty="0">
                <a:solidFill>
                  <a:schemeClr val="accent6">
                    <a:lumMod val="75000"/>
                  </a:schemeClr>
                </a:solidFill>
              </a:rPr>
              <a:t>Stimulation</a:t>
            </a:r>
          </a:p>
          <a:p>
            <a:pPr marL="285750" indent="-285750">
              <a:buFont typeface="Arial" panose="020B0604020202020204" pitchFamily="34" charset="0"/>
              <a:buChar char="•"/>
            </a:pPr>
            <a:r>
              <a:rPr lang="en-US" sz="2400" b="1" dirty="0">
                <a:solidFill>
                  <a:schemeClr val="accent6">
                    <a:lumMod val="75000"/>
                  </a:schemeClr>
                </a:solidFill>
              </a:rPr>
              <a:t>Critical Thinking</a:t>
            </a:r>
          </a:p>
          <a:p>
            <a:pPr marL="285750" indent="-285750">
              <a:buFont typeface="Arial" panose="020B0604020202020204" pitchFamily="34" charset="0"/>
              <a:buChar char="•"/>
            </a:pPr>
            <a:r>
              <a:rPr lang="en-US" sz="2400" b="1" dirty="0">
                <a:solidFill>
                  <a:schemeClr val="accent6">
                    <a:lumMod val="75000"/>
                  </a:schemeClr>
                </a:solidFill>
              </a:rPr>
              <a:t>Vocabulary</a:t>
            </a:r>
          </a:p>
          <a:p>
            <a:pPr marL="285750" indent="-285750">
              <a:buFont typeface="Arial" panose="020B0604020202020204" pitchFamily="34" charset="0"/>
              <a:buChar char="•"/>
            </a:pPr>
            <a:r>
              <a:rPr lang="en-US" sz="2400" b="1" dirty="0">
                <a:solidFill>
                  <a:schemeClr val="accent6">
                    <a:lumMod val="75000"/>
                  </a:schemeClr>
                </a:solidFill>
              </a:rPr>
              <a:t>Grammar</a:t>
            </a:r>
          </a:p>
          <a:p>
            <a:pPr marL="285750" indent="-285750">
              <a:buFont typeface="Arial" panose="020B0604020202020204" pitchFamily="34" charset="0"/>
              <a:buChar char="•"/>
            </a:pPr>
            <a:endParaRPr lang="en-US" sz="2400" b="1" dirty="0">
              <a:solidFill>
                <a:schemeClr val="accent6">
                  <a:lumMod val="75000"/>
                </a:schemeClr>
              </a:solidFill>
            </a:endParaRPr>
          </a:p>
          <a:p>
            <a:pPr marL="285750" indent="-285750">
              <a:buFont typeface="Arial" panose="020B0604020202020204" pitchFamily="34" charset="0"/>
              <a:buChar char="•"/>
            </a:pPr>
            <a:r>
              <a:rPr lang="en-US" sz="2400" b="1" dirty="0">
                <a:solidFill>
                  <a:schemeClr val="accent6">
                    <a:lumMod val="75000"/>
                  </a:schemeClr>
                </a:solidFill>
              </a:rPr>
              <a:t>Consolidation???</a:t>
            </a:r>
          </a:p>
        </p:txBody>
      </p:sp>
      <p:sp>
        <p:nvSpPr>
          <p:cNvPr id="6" name="Title 1">
            <a:extLst>
              <a:ext uri="{FF2B5EF4-FFF2-40B4-BE49-F238E27FC236}">
                <a16:creationId xmlns:a16="http://schemas.microsoft.com/office/drawing/2014/main" id="{4AC305AC-A9DE-9C95-4FEC-8FAC2CE17E43}"/>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4225192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581634" y="2017861"/>
            <a:ext cx="7713280" cy="1678928"/>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Pair or Group Discussions</a:t>
            </a:r>
          </a:p>
          <a:p>
            <a:pPr marL="800100" lvl="1" indent="-342900" algn="l">
              <a:buFont typeface="Arial" panose="020B0604020202020204" pitchFamily="34" charset="0"/>
              <a:buChar char="•"/>
            </a:pPr>
            <a:r>
              <a:rPr lang="en-US" sz="2600" dirty="0">
                <a:solidFill>
                  <a:srgbClr val="002060"/>
                </a:solidFill>
              </a:rPr>
              <a:t>Talk-partners (short discussion activities with question words </a:t>
            </a:r>
            <a:r>
              <a:rPr lang="en-US" sz="2600" i="1" dirty="0">
                <a:solidFill>
                  <a:srgbClr val="002060"/>
                </a:solidFill>
              </a:rPr>
              <a:t>what, why, how</a:t>
            </a:r>
            <a:r>
              <a:rPr lang="en-US" sz="2600" dirty="0">
                <a:solidFill>
                  <a:srgbClr val="002060"/>
                </a:solidFill>
              </a:rPr>
              <a:t> etc.)</a:t>
            </a: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2050" name="Picture 2" descr="Wh question words - Random wheel">
            <a:extLst>
              <a:ext uri="{FF2B5EF4-FFF2-40B4-BE49-F238E27FC236}">
                <a16:creationId xmlns:a16="http://schemas.microsoft.com/office/drawing/2014/main" id="{FF4643A6-EC7D-875B-3A48-C8C7B39BA3FA}"/>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9095160" y="1666090"/>
            <a:ext cx="2606646" cy="25917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8A6A43F-FFF2-24AB-BEAF-6A97D59FD8D6}"/>
              </a:ext>
            </a:extLst>
          </p:cNvPr>
          <p:cNvSpPr txBox="1"/>
          <p:nvPr/>
        </p:nvSpPr>
        <p:spPr>
          <a:xfrm>
            <a:off x="1293223" y="3917582"/>
            <a:ext cx="6668922" cy="2092881"/>
          </a:xfrm>
          <a:prstGeom prst="rect">
            <a:avLst/>
          </a:prstGeom>
          <a:noFill/>
        </p:spPr>
        <p:txBody>
          <a:bodyPr wrap="square" rtlCol="0">
            <a:spAutoFit/>
          </a:bodyPr>
          <a:lstStyle/>
          <a:p>
            <a:r>
              <a:rPr lang="en-US" sz="2600" b="1" i="1" dirty="0">
                <a:solidFill>
                  <a:schemeClr val="accent5">
                    <a:lumMod val="75000"/>
                  </a:schemeClr>
                </a:solidFill>
              </a:rPr>
              <a:t>#Speaking</a:t>
            </a:r>
          </a:p>
          <a:p>
            <a:endParaRPr lang="en-US" sz="2600" i="1" dirty="0">
              <a:solidFill>
                <a:schemeClr val="accent5">
                  <a:lumMod val="75000"/>
                </a:schemeClr>
              </a:solidFill>
            </a:endParaRPr>
          </a:p>
          <a:p>
            <a:r>
              <a:rPr lang="en-US" sz="2600" i="1" dirty="0">
                <a:solidFill>
                  <a:schemeClr val="accent5">
                    <a:lumMod val="75000"/>
                  </a:schemeClr>
                </a:solidFill>
              </a:rPr>
              <a:t>“</a:t>
            </a:r>
            <a:r>
              <a:rPr lang="en-US" sz="2600" b="1" i="1" dirty="0">
                <a:solidFill>
                  <a:schemeClr val="accent5">
                    <a:lumMod val="75000"/>
                  </a:schemeClr>
                </a:solidFill>
              </a:rPr>
              <a:t>What</a:t>
            </a:r>
            <a:r>
              <a:rPr lang="en-US" sz="2600" i="1" dirty="0">
                <a:solidFill>
                  <a:schemeClr val="accent5">
                    <a:lumMod val="75000"/>
                  </a:schemeClr>
                </a:solidFill>
              </a:rPr>
              <a:t> is your </a:t>
            </a:r>
            <a:r>
              <a:rPr lang="en-GB" sz="2600" i="1" dirty="0">
                <a:solidFill>
                  <a:schemeClr val="accent5">
                    <a:lumMod val="75000"/>
                  </a:schemeClr>
                </a:solidFill>
              </a:rPr>
              <a:t>favourite</a:t>
            </a:r>
            <a:r>
              <a:rPr lang="en-US" sz="2600" i="1" dirty="0">
                <a:solidFill>
                  <a:schemeClr val="accent5">
                    <a:lumMod val="75000"/>
                  </a:schemeClr>
                </a:solidFill>
              </a:rPr>
              <a:t> hobby?</a:t>
            </a:r>
          </a:p>
          <a:p>
            <a:r>
              <a:rPr lang="en-US" sz="2600" i="1" dirty="0">
                <a:solidFill>
                  <a:schemeClr val="accent5">
                    <a:lumMod val="75000"/>
                  </a:schemeClr>
                </a:solidFill>
              </a:rPr>
              <a:t>“</a:t>
            </a:r>
            <a:r>
              <a:rPr lang="en-US" sz="2600" b="1" i="1" dirty="0">
                <a:solidFill>
                  <a:schemeClr val="accent5">
                    <a:lumMod val="75000"/>
                  </a:schemeClr>
                </a:solidFill>
              </a:rPr>
              <a:t>When</a:t>
            </a:r>
            <a:r>
              <a:rPr lang="en-US" sz="2600" i="1" dirty="0">
                <a:solidFill>
                  <a:schemeClr val="accent5">
                    <a:lumMod val="75000"/>
                  </a:schemeClr>
                </a:solidFill>
              </a:rPr>
              <a:t> did you first try it?</a:t>
            </a:r>
          </a:p>
          <a:p>
            <a:r>
              <a:rPr lang="en-US" sz="2600" i="1" dirty="0">
                <a:solidFill>
                  <a:schemeClr val="accent5">
                    <a:lumMod val="75000"/>
                  </a:schemeClr>
                </a:solidFill>
              </a:rPr>
              <a:t>“</a:t>
            </a:r>
            <a:r>
              <a:rPr lang="en-US" sz="2600" b="1" i="1" dirty="0">
                <a:solidFill>
                  <a:schemeClr val="accent5">
                    <a:lumMod val="75000"/>
                  </a:schemeClr>
                </a:solidFill>
              </a:rPr>
              <a:t>Why</a:t>
            </a:r>
            <a:r>
              <a:rPr lang="en-US" sz="2600" i="1" dirty="0">
                <a:solidFill>
                  <a:schemeClr val="accent5">
                    <a:lumMod val="75000"/>
                  </a:schemeClr>
                </a:solidFill>
              </a:rPr>
              <a:t> do you like it?</a:t>
            </a:r>
          </a:p>
        </p:txBody>
      </p:sp>
      <p:sp>
        <p:nvSpPr>
          <p:cNvPr id="3" name="Title 1">
            <a:extLst>
              <a:ext uri="{FF2B5EF4-FFF2-40B4-BE49-F238E27FC236}">
                <a16:creationId xmlns:a16="http://schemas.microsoft.com/office/drawing/2014/main" id="{B2F04C10-6647-0C5B-B7F5-13613C8DEBDB}"/>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72511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685982" y="2370370"/>
            <a:ext cx="10555250" cy="4487630"/>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Pair or Group Discussions </a:t>
            </a:r>
            <a:r>
              <a:rPr lang="en-US" sz="2600" b="1" dirty="0">
                <a:solidFill>
                  <a:srgbClr val="002060"/>
                </a:solidFill>
              </a:rPr>
              <a:t>Variations…</a:t>
            </a:r>
            <a:endParaRPr lang="en-US" sz="2600" dirty="0">
              <a:solidFill>
                <a:srgbClr val="002060"/>
              </a:solidFill>
            </a:endParaRPr>
          </a:p>
          <a:p>
            <a:pPr lvl="1" algn="l"/>
            <a:r>
              <a:rPr lang="en-US" sz="2800" dirty="0">
                <a:solidFill>
                  <a:srgbClr val="002060"/>
                </a:solidFill>
              </a:rPr>
              <a:t>Fishbowl Debate</a:t>
            </a:r>
          </a:p>
          <a:p>
            <a:pPr marL="800100" lvl="1" indent="-342900" algn="l">
              <a:buFont typeface="Arial" panose="020B0604020202020204" pitchFamily="34" charset="0"/>
              <a:buChar char="•"/>
            </a:pPr>
            <a:r>
              <a:rPr lang="en-US" sz="2600" dirty="0">
                <a:solidFill>
                  <a:schemeClr val="accent5">
                    <a:lumMod val="75000"/>
                  </a:schemeClr>
                </a:solidFill>
              </a:rPr>
              <a:t>Student Driven Discussion</a:t>
            </a:r>
          </a:p>
          <a:p>
            <a:pPr marL="800100" lvl="1" indent="-342900" algn="l">
              <a:buFont typeface="Arial" panose="020B0604020202020204" pitchFamily="34" charset="0"/>
              <a:buChar char="•"/>
            </a:pPr>
            <a:r>
              <a:rPr lang="en-US" sz="2600" dirty="0">
                <a:solidFill>
                  <a:schemeClr val="accent5">
                    <a:lumMod val="75000"/>
                  </a:schemeClr>
                </a:solidFill>
              </a:rPr>
              <a:t>Two groups</a:t>
            </a:r>
          </a:p>
          <a:p>
            <a:pPr marL="800100" lvl="1" indent="-342900" algn="l">
              <a:buFont typeface="Arial" panose="020B0604020202020204" pitchFamily="34" charset="0"/>
              <a:buChar char="•"/>
            </a:pPr>
            <a:r>
              <a:rPr lang="en-US" sz="2600" dirty="0">
                <a:solidFill>
                  <a:schemeClr val="accent5">
                    <a:lumMod val="75000"/>
                  </a:schemeClr>
                </a:solidFill>
              </a:rPr>
              <a:t>First Group in the middle (like a fishbowl) </a:t>
            </a:r>
            <a:r>
              <a:rPr lang="en-US" sz="2600" b="1" dirty="0">
                <a:solidFill>
                  <a:schemeClr val="accent5">
                    <a:lumMod val="75000"/>
                  </a:schemeClr>
                </a:solidFill>
              </a:rPr>
              <a:t>discusses</a:t>
            </a:r>
          </a:p>
          <a:p>
            <a:pPr marL="800100" lvl="1" indent="-342900" algn="l">
              <a:buFont typeface="Arial" panose="020B0604020202020204" pitchFamily="34" charset="0"/>
              <a:buChar char="•"/>
            </a:pPr>
            <a:r>
              <a:rPr lang="en-US" sz="2600" dirty="0">
                <a:solidFill>
                  <a:schemeClr val="accent5">
                    <a:lumMod val="75000"/>
                  </a:schemeClr>
                </a:solidFill>
              </a:rPr>
              <a:t>Second Group </a:t>
            </a:r>
            <a:r>
              <a:rPr lang="en-US" sz="2600" b="1" dirty="0">
                <a:solidFill>
                  <a:schemeClr val="accent5">
                    <a:lumMod val="75000"/>
                  </a:schemeClr>
                </a:solidFill>
              </a:rPr>
              <a:t>observes/takes notes/assesses</a:t>
            </a:r>
          </a:p>
          <a:p>
            <a:pPr marL="800100" lvl="1" indent="-342900" algn="l">
              <a:buFont typeface="Arial" panose="020B0604020202020204" pitchFamily="34" charset="0"/>
              <a:buChar char="•"/>
            </a:pPr>
            <a:r>
              <a:rPr lang="en-US" sz="2600" dirty="0">
                <a:solidFill>
                  <a:schemeClr val="accent5">
                    <a:lumMod val="75000"/>
                  </a:schemeClr>
                </a:solidFill>
              </a:rPr>
              <a:t>After end of discussion, the second group offers 		</a:t>
            </a:r>
            <a:r>
              <a:rPr lang="en-US" sz="2600" b="1" dirty="0">
                <a:solidFill>
                  <a:schemeClr val="accent5">
                    <a:lumMod val="75000"/>
                  </a:schemeClr>
                </a:solidFill>
              </a:rPr>
              <a:t>feedback: </a:t>
            </a:r>
            <a:r>
              <a:rPr lang="en-US" sz="2400" i="1" dirty="0">
                <a:solidFill>
                  <a:schemeClr val="accent5">
                    <a:lumMod val="75000"/>
                  </a:schemeClr>
                </a:solidFill>
              </a:rPr>
              <a:t>Strengths/weaknesses/proposals/opinion</a:t>
            </a:r>
          </a:p>
          <a:p>
            <a:pPr marL="800100" lvl="1" indent="-342900" algn="l">
              <a:buFont typeface="Arial" panose="020B0604020202020204" pitchFamily="34" charset="0"/>
              <a:buChar char="•"/>
            </a:pPr>
            <a:endParaRPr lang="en-US" sz="2600" dirty="0">
              <a:solidFill>
                <a:schemeClr val="accent5">
                  <a:lumMod val="75000"/>
                </a:schemeClr>
              </a:solidFill>
            </a:endParaRP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8194" name="Picture 2" descr="Fishbowl Images – Browse 18,609 Stock Photos, Vectors, and Video | Adobe  Stock">
            <a:extLst>
              <a:ext uri="{FF2B5EF4-FFF2-40B4-BE49-F238E27FC236}">
                <a16:creationId xmlns:a16="http://schemas.microsoft.com/office/drawing/2014/main" id="{662FE9DC-DE60-BEF6-5C37-4471E9F7F90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73289" y="1637040"/>
            <a:ext cx="3938295" cy="28242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40013A3-0796-F158-4036-88913F232EA0}"/>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301246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231648" y="1941152"/>
            <a:ext cx="11350751" cy="4555588"/>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Pair or Group Writing Activity</a:t>
            </a:r>
            <a:endParaRPr lang="en-US" sz="2600" dirty="0">
              <a:solidFill>
                <a:srgbClr val="002060"/>
              </a:solidFill>
            </a:endParaRPr>
          </a:p>
          <a:p>
            <a:pPr lvl="1" algn="l"/>
            <a:r>
              <a:rPr lang="en-US" sz="2800" dirty="0">
                <a:solidFill>
                  <a:srgbClr val="002060"/>
                </a:solidFill>
              </a:rPr>
              <a:t>Snowballing</a:t>
            </a:r>
          </a:p>
          <a:p>
            <a:pPr lvl="1" algn="l"/>
            <a:endParaRPr lang="en-US" sz="2800" dirty="0">
              <a:solidFill>
                <a:srgbClr val="002060"/>
              </a:solidFill>
            </a:endParaRPr>
          </a:p>
          <a:p>
            <a:pPr lvl="1" algn="l"/>
            <a:endParaRPr lang="en-US" sz="2800" dirty="0">
              <a:solidFill>
                <a:srgbClr val="002060"/>
              </a:solidFill>
            </a:endParaRPr>
          </a:p>
          <a:p>
            <a:pPr marL="914400" lvl="1" indent="-457200" algn="l">
              <a:buFont typeface="Arial" panose="020B0604020202020204" pitchFamily="34" charset="0"/>
              <a:buChar char="•"/>
            </a:pPr>
            <a:r>
              <a:rPr lang="en-US" sz="2600" dirty="0">
                <a:solidFill>
                  <a:srgbClr val="002060"/>
                </a:solidFill>
              </a:rPr>
              <a:t>Have each student write a sentence on a piece of paper</a:t>
            </a:r>
          </a:p>
          <a:p>
            <a:pPr marL="914400" lvl="1" indent="-457200" algn="l">
              <a:buFont typeface="Arial" panose="020B0604020202020204" pitchFamily="34" charset="0"/>
              <a:buChar char="•"/>
            </a:pPr>
            <a:r>
              <a:rPr lang="en-US" sz="2600" dirty="0">
                <a:solidFill>
                  <a:srgbClr val="002060"/>
                </a:solidFill>
              </a:rPr>
              <a:t>Instruct them to crumple it and toss it in the middle</a:t>
            </a:r>
          </a:p>
          <a:p>
            <a:pPr marL="914400" lvl="1" indent="-457200" algn="l">
              <a:buFont typeface="Arial" panose="020B0604020202020204" pitchFamily="34" charset="0"/>
              <a:buChar char="•"/>
            </a:pPr>
            <a:r>
              <a:rPr lang="en-US" sz="2600" dirty="0">
                <a:solidFill>
                  <a:srgbClr val="002060"/>
                </a:solidFill>
              </a:rPr>
              <a:t>The story will be continued by a different student</a:t>
            </a:r>
          </a:p>
          <a:p>
            <a:pPr marL="914400" lvl="1" indent="-457200" algn="l">
              <a:buFont typeface="Arial" panose="020B0604020202020204" pitchFamily="34" charset="0"/>
              <a:buChar char="•"/>
            </a:pPr>
            <a:r>
              <a:rPr lang="en-US" sz="2600" dirty="0">
                <a:solidFill>
                  <a:srgbClr val="002060"/>
                </a:solidFill>
              </a:rPr>
              <a:t>Remember to increase time for reading after every exchange</a:t>
            </a:r>
          </a:p>
          <a:p>
            <a:pPr lvl="1" algn="l"/>
            <a:endParaRPr lang="en-US" sz="2800" dirty="0">
              <a:solidFill>
                <a:srgbClr val="002060"/>
              </a:solidFill>
            </a:endParaRPr>
          </a:p>
          <a:p>
            <a:pPr lvl="1" algn="l"/>
            <a:endParaRPr lang="en-US" sz="2800" dirty="0">
              <a:solidFill>
                <a:srgbClr val="002060"/>
              </a:solidFill>
            </a:endParaRPr>
          </a:p>
          <a:p>
            <a:pPr marL="800100" lvl="1" indent="-342900" algn="l">
              <a:buFont typeface="Arial" panose="020B0604020202020204" pitchFamily="34" charset="0"/>
              <a:buChar char="•"/>
            </a:pPr>
            <a:endParaRPr lang="en-US" sz="2600" dirty="0">
              <a:solidFill>
                <a:schemeClr val="accent5">
                  <a:lumMod val="75000"/>
                </a:schemeClr>
              </a:solidFill>
            </a:endParaRP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1030" name="Picture 6" descr="95 Class Clown Stock Photos, Pictures &amp; Royalty-Free Images - iStock">
            <a:extLst>
              <a:ext uri="{FF2B5EF4-FFF2-40B4-BE49-F238E27FC236}">
                <a16:creationId xmlns:a16="http://schemas.microsoft.com/office/drawing/2014/main" id="{10AD6F77-8ED7-FF1A-0E74-5070F766231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95999" y="1416896"/>
            <a:ext cx="2582417" cy="25824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rientation: Marshmallow Challenge, Gentle Snowballs – Shifting Phases">
            <a:extLst>
              <a:ext uri="{FF2B5EF4-FFF2-40B4-BE49-F238E27FC236}">
                <a16:creationId xmlns:a16="http://schemas.microsoft.com/office/drawing/2014/main" id="{A56F6344-092A-E410-3DC1-D8315140B0A7}"/>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897538" y="1404704"/>
            <a:ext cx="2582417" cy="25824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2EA43D-778E-4FB1-72F2-3E4DCE710BD2}"/>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81327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1000"/>
                                        <p:tgtEl>
                                          <p:spTgt spid="1030"/>
                                        </p:tgtEl>
                                      </p:cBhvr>
                                    </p:animEffect>
                                    <p:anim calcmode="lin" valueType="num">
                                      <p:cBhvr>
                                        <p:cTn id="13" dur="1000" fill="hold"/>
                                        <p:tgtEl>
                                          <p:spTgt spid="1030"/>
                                        </p:tgtEl>
                                        <p:attrNameLst>
                                          <p:attrName>ppt_x</p:attrName>
                                        </p:attrNameLst>
                                      </p:cBhvr>
                                      <p:tavLst>
                                        <p:tav tm="0">
                                          <p:val>
                                            <p:strVal val="#ppt_x"/>
                                          </p:val>
                                        </p:tav>
                                        <p:tav tm="100000">
                                          <p:val>
                                            <p:strVal val="#ppt_x"/>
                                          </p:val>
                                        </p:tav>
                                      </p:tavLst>
                                    </p:anim>
                                    <p:anim calcmode="lin" valueType="num">
                                      <p:cBhvr>
                                        <p:cTn id="14" dur="1000" fill="hold"/>
                                        <p:tgtEl>
                                          <p:spTgt spid="10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1000"/>
                                        <p:tgtEl>
                                          <p:spTgt spid="1032"/>
                                        </p:tgtEl>
                                      </p:cBhvr>
                                    </p:animEffect>
                                    <p:anim calcmode="lin" valueType="num">
                                      <p:cBhvr>
                                        <p:cTn id="18" dur="1000" fill="hold"/>
                                        <p:tgtEl>
                                          <p:spTgt spid="1032"/>
                                        </p:tgtEl>
                                        <p:attrNameLst>
                                          <p:attrName>ppt_x</p:attrName>
                                        </p:attrNameLst>
                                      </p:cBhvr>
                                      <p:tavLst>
                                        <p:tav tm="0">
                                          <p:val>
                                            <p:strVal val="#ppt_x"/>
                                          </p:val>
                                        </p:tav>
                                        <p:tav tm="100000">
                                          <p:val>
                                            <p:strVal val="#ppt_x"/>
                                          </p:val>
                                        </p:tav>
                                      </p:tavLst>
                                    </p:anim>
                                    <p:anim calcmode="lin" valueType="num">
                                      <p:cBhvr>
                                        <p:cTn id="19"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722479" y="2122731"/>
            <a:ext cx="7726577" cy="3656277"/>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3200" b="1" dirty="0">
                <a:solidFill>
                  <a:srgbClr val="002060"/>
                </a:solidFill>
              </a:rPr>
              <a:t>	</a:t>
            </a:r>
            <a:r>
              <a:rPr lang="en-US" sz="2800" b="1" dirty="0">
                <a:solidFill>
                  <a:srgbClr val="002060"/>
                </a:solidFill>
              </a:rPr>
              <a:t>Task Sharing (sorting, matching, ranking)</a:t>
            </a:r>
          </a:p>
          <a:p>
            <a:pPr marL="800100" lvl="1" indent="-342900" algn="l">
              <a:buFont typeface="Arial" panose="020B0604020202020204" pitchFamily="34" charset="0"/>
              <a:buChar char="•"/>
            </a:pPr>
            <a:r>
              <a:rPr lang="en-US" sz="2600" dirty="0">
                <a:solidFill>
                  <a:srgbClr val="002060"/>
                </a:solidFill>
              </a:rPr>
              <a:t>Encourages use of target vocabulary</a:t>
            </a:r>
          </a:p>
          <a:p>
            <a:pPr marL="800100" lvl="1" indent="-342900" algn="l">
              <a:buFont typeface="Arial" panose="020B0604020202020204" pitchFamily="34" charset="0"/>
              <a:buChar char="•"/>
            </a:pPr>
            <a:r>
              <a:rPr lang="en-US" sz="2600" dirty="0">
                <a:solidFill>
                  <a:srgbClr val="002060"/>
                </a:solidFill>
              </a:rPr>
              <a:t>Making suggestions by using the language (justifying opinion, agreeing or presenting another viewpoint)</a:t>
            </a:r>
          </a:p>
          <a:p>
            <a:pPr marL="800100" lvl="1" indent="-342900" algn="l">
              <a:buFont typeface="Arial" panose="020B0604020202020204" pitchFamily="34" charset="0"/>
              <a:buChar char="•"/>
            </a:pPr>
            <a:r>
              <a:rPr lang="en-US" sz="2600" dirty="0">
                <a:solidFill>
                  <a:srgbClr val="002060"/>
                </a:solidFill>
              </a:rPr>
              <a:t>Group vocabulary</a:t>
            </a:r>
          </a:p>
          <a:p>
            <a:pPr marL="1257300" lvl="2" indent="-342900" algn="l">
              <a:buFont typeface="Arial" panose="020B0604020202020204" pitchFamily="34" charset="0"/>
              <a:buChar char="•"/>
            </a:pPr>
            <a:r>
              <a:rPr lang="en-US" sz="2400" dirty="0">
                <a:solidFill>
                  <a:srgbClr val="002060"/>
                </a:solidFill>
              </a:rPr>
              <a:t>e.g. value of items, material etc.</a:t>
            </a:r>
          </a:p>
        </p:txBody>
      </p:sp>
      <p:pic>
        <p:nvPicPr>
          <p:cNvPr id="2050" name="Picture 2" descr="English Vocabulary - 100 HOUSEHOLD ITEMS - YouTube">
            <a:extLst>
              <a:ext uri="{FF2B5EF4-FFF2-40B4-BE49-F238E27FC236}">
                <a16:creationId xmlns:a16="http://schemas.microsoft.com/office/drawing/2014/main" id="{8FA6C8FF-932B-4CCF-87DF-C4FAC99413A5}"/>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449056" y="1811173"/>
            <a:ext cx="3721650" cy="46482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57FD0CD-6B7B-735F-2A15-A50E0F257DD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1DA62B88-2318-6DE8-5677-CAF4EF7B1DAB}"/>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150656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63316" y="2201108"/>
            <a:ext cx="7703064" cy="3656277"/>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3200" b="1" dirty="0">
                <a:solidFill>
                  <a:srgbClr val="002060"/>
                </a:solidFill>
              </a:rPr>
              <a:t>	</a:t>
            </a:r>
            <a:r>
              <a:rPr lang="en-US" sz="2800" b="1" dirty="0">
                <a:solidFill>
                  <a:srgbClr val="002060"/>
                </a:solidFill>
              </a:rPr>
              <a:t>Task Sharing (sorting, matching, ranking)</a:t>
            </a:r>
          </a:p>
          <a:p>
            <a:pPr marL="800100" lvl="1" indent="-342900" algn="l">
              <a:buFont typeface="Arial" panose="020B0604020202020204" pitchFamily="34" charset="0"/>
              <a:buChar char="•"/>
            </a:pPr>
            <a:r>
              <a:rPr lang="en-US" sz="2600" dirty="0">
                <a:solidFill>
                  <a:srgbClr val="002060"/>
                </a:solidFill>
              </a:rPr>
              <a:t>Assign multiple tasks which will also ignite their critical thinking skills.</a:t>
            </a:r>
          </a:p>
          <a:p>
            <a:pPr marL="800100" lvl="1" indent="-342900" algn="l">
              <a:buFont typeface="Arial" panose="020B0604020202020204" pitchFamily="34" charset="0"/>
              <a:buChar char="•"/>
            </a:pPr>
            <a:r>
              <a:rPr lang="en-US" sz="2600" dirty="0">
                <a:solidFill>
                  <a:srgbClr val="002060"/>
                </a:solidFill>
              </a:rPr>
              <a:t>Student1: “Point to the toys with wheels.”</a:t>
            </a:r>
          </a:p>
          <a:p>
            <a:pPr marL="800100" lvl="1" indent="-342900" algn="l">
              <a:buFont typeface="Arial" panose="020B0604020202020204" pitchFamily="34" charset="0"/>
              <a:buChar char="•"/>
            </a:pPr>
            <a:r>
              <a:rPr lang="en-US" sz="2600" dirty="0">
                <a:solidFill>
                  <a:srgbClr val="002060"/>
                </a:solidFill>
              </a:rPr>
              <a:t>Student2: “Point to the toys made of plastic.”</a:t>
            </a:r>
          </a:p>
          <a:p>
            <a:pPr marL="800100" lvl="1" indent="-342900" algn="l">
              <a:buFont typeface="Arial" panose="020B0604020202020204" pitchFamily="34" charset="0"/>
              <a:buChar char="•"/>
            </a:pPr>
            <a:r>
              <a:rPr lang="en-US" sz="2600" dirty="0">
                <a:solidFill>
                  <a:srgbClr val="002060"/>
                </a:solidFill>
              </a:rPr>
              <a:t>Have them cross check their findings.</a:t>
            </a:r>
          </a:p>
          <a:p>
            <a:pPr marL="800100" lvl="1" indent="-342900" algn="l">
              <a:buFont typeface="Arial" panose="020B0604020202020204" pitchFamily="34" charset="0"/>
              <a:buChar char="•"/>
            </a:pPr>
            <a:endParaRPr lang="en-US" sz="2600" dirty="0">
              <a:solidFill>
                <a:srgbClr val="002060"/>
              </a:solidFill>
            </a:endParaRPr>
          </a:p>
        </p:txBody>
      </p:sp>
      <p:pic>
        <p:nvPicPr>
          <p:cNvPr id="5" name="Picture 4">
            <a:extLst>
              <a:ext uri="{FF2B5EF4-FFF2-40B4-BE49-F238E27FC236}">
                <a16:creationId xmlns:a16="http://schemas.microsoft.com/office/drawing/2014/main" id="{657FD0CD-6B7B-735F-2A15-A50E0F257DD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16E6C22C-1B2B-C25D-9FC2-53BB476E2D2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79002" y="1380321"/>
            <a:ext cx="4112998" cy="5477679"/>
          </a:xfrm>
          <a:prstGeom prst="rect">
            <a:avLst/>
          </a:prstGeom>
        </p:spPr>
      </p:pic>
      <p:sp>
        <p:nvSpPr>
          <p:cNvPr id="2" name="Title 1">
            <a:extLst>
              <a:ext uri="{FF2B5EF4-FFF2-40B4-BE49-F238E27FC236}">
                <a16:creationId xmlns:a16="http://schemas.microsoft.com/office/drawing/2014/main" id="{6E254770-8908-F25C-C9A2-C18E7F5BDACB}"/>
              </a:ext>
            </a:extLst>
          </p:cNvPr>
          <p:cNvSpPr txBox="1">
            <a:spLocks/>
          </p:cNvSpPr>
          <p:nvPr/>
        </p:nvSpPr>
        <p:spPr>
          <a:xfrm>
            <a:off x="2515772" y="351290"/>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08783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3CB749-B9CD-983B-A843-F093A6A03EA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2" name="Picture 1">
            <a:extLst>
              <a:ext uri="{FF2B5EF4-FFF2-40B4-BE49-F238E27FC236}">
                <a16:creationId xmlns:a16="http://schemas.microsoft.com/office/drawing/2014/main" id="{9A329DE8-4A80-6B34-2EF9-DF35499A579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096000" y="1560700"/>
            <a:ext cx="5886540" cy="5106977"/>
          </a:xfrm>
          <a:prstGeom prst="rect">
            <a:avLst/>
          </a:prstGeom>
        </p:spPr>
      </p:pic>
      <p:sp>
        <p:nvSpPr>
          <p:cNvPr id="6" name="Subtitle 2">
            <a:extLst>
              <a:ext uri="{FF2B5EF4-FFF2-40B4-BE49-F238E27FC236}">
                <a16:creationId xmlns:a16="http://schemas.microsoft.com/office/drawing/2014/main" id="{BD2DF8CD-829C-8F03-320D-8020B109DCD0}"/>
              </a:ext>
            </a:extLst>
          </p:cNvPr>
          <p:cNvSpPr txBox="1">
            <a:spLocks/>
          </p:cNvSpPr>
          <p:nvPr/>
        </p:nvSpPr>
        <p:spPr>
          <a:xfrm>
            <a:off x="600997" y="1972578"/>
            <a:ext cx="5629115" cy="4885422"/>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dirty="0">
                <a:solidFill>
                  <a:srgbClr val="002060"/>
                </a:solidFill>
              </a:rPr>
              <a:t>Multiskilled Exercise:</a:t>
            </a:r>
          </a:p>
          <a:p>
            <a:pPr algn="l"/>
            <a:r>
              <a:rPr lang="en-US" sz="2800" dirty="0">
                <a:solidFill>
                  <a:srgbClr val="002060"/>
                </a:solidFill>
              </a:rPr>
              <a:t>Listening, Speaking, Adaptation to Body Language </a:t>
            </a:r>
          </a:p>
          <a:p>
            <a:pPr algn="l"/>
            <a:endParaRPr lang="en-US" sz="2800" dirty="0">
              <a:solidFill>
                <a:srgbClr val="002060"/>
              </a:solidFill>
            </a:endParaRPr>
          </a:p>
          <a:p>
            <a:pPr algn="l"/>
            <a:r>
              <a:rPr lang="en-US" sz="2800" i="1" dirty="0">
                <a:solidFill>
                  <a:srgbClr val="002060"/>
                </a:solidFill>
              </a:rPr>
              <a:t>Exercise:</a:t>
            </a:r>
          </a:p>
          <a:p>
            <a:pPr algn="l"/>
            <a:r>
              <a:rPr lang="en-US" sz="2800" i="1" dirty="0">
                <a:solidFill>
                  <a:srgbClr val="002060"/>
                </a:solidFill>
              </a:rPr>
              <a:t>“</a:t>
            </a:r>
            <a:r>
              <a:rPr lang="en-US" sz="2800" b="1" i="1" dirty="0">
                <a:solidFill>
                  <a:srgbClr val="002060"/>
                </a:solidFill>
              </a:rPr>
              <a:t>Sing</a:t>
            </a:r>
            <a:r>
              <a:rPr lang="en-US" sz="2800" i="1" dirty="0">
                <a:solidFill>
                  <a:srgbClr val="002060"/>
                </a:solidFill>
              </a:rPr>
              <a:t> the Song and </a:t>
            </a:r>
            <a:r>
              <a:rPr lang="en-US" sz="2800" b="1" i="1" dirty="0">
                <a:solidFill>
                  <a:srgbClr val="002060"/>
                </a:solidFill>
              </a:rPr>
              <a:t>Mime</a:t>
            </a:r>
            <a:r>
              <a:rPr lang="en-US" sz="2800" i="1" dirty="0">
                <a:solidFill>
                  <a:srgbClr val="002060"/>
                </a:solidFill>
              </a:rPr>
              <a:t> the Action”</a:t>
            </a:r>
          </a:p>
          <a:p>
            <a:pPr algn="l"/>
            <a:endParaRPr lang="en-US" sz="2800" i="1" dirty="0">
              <a:solidFill>
                <a:srgbClr val="002060"/>
              </a:solidFill>
            </a:endParaRPr>
          </a:p>
          <a:p>
            <a:pPr algn="l"/>
            <a:r>
              <a:rPr lang="en-US" sz="2800" b="1" dirty="0">
                <a:solidFill>
                  <a:srgbClr val="002060"/>
                </a:solidFill>
              </a:rPr>
              <a:t>Coordination and Teamwork</a:t>
            </a:r>
          </a:p>
        </p:txBody>
      </p:sp>
      <p:sp>
        <p:nvSpPr>
          <p:cNvPr id="3" name="Title 1">
            <a:extLst>
              <a:ext uri="{FF2B5EF4-FFF2-40B4-BE49-F238E27FC236}">
                <a16:creationId xmlns:a16="http://schemas.microsoft.com/office/drawing/2014/main" id="{CA677790-3B68-CF43-CBAA-D64ACB50451F}"/>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90423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1000"/>
                                        <p:tgtEl>
                                          <p:spTgt spid="6">
                                            <p:txEl>
                                              <p:pRg st="6" end="6"/>
                                            </p:txEl>
                                          </p:spTgt>
                                        </p:tgtEl>
                                      </p:cBhvr>
                                    </p:animEffect>
                                    <p:anim calcmode="lin" valueType="num">
                                      <p:cBhvr>
                                        <p:cTn id="4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473226" y="1820913"/>
            <a:ext cx="8418239" cy="4846763"/>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Verbal/Collaborative Games</a:t>
            </a:r>
          </a:p>
          <a:p>
            <a:pPr algn="l"/>
            <a:r>
              <a:rPr lang="en-US" sz="2800" b="1" dirty="0">
                <a:solidFill>
                  <a:schemeClr val="accent6">
                    <a:lumMod val="75000"/>
                  </a:schemeClr>
                </a:solidFill>
              </a:rPr>
              <a:t>1. Storytelling A</a:t>
            </a:r>
            <a:r>
              <a:rPr lang="en-US" sz="2800" b="1" dirty="0">
                <a:solidFill>
                  <a:schemeClr val="accent6">
                    <a:lumMod val="75000"/>
                  </a:schemeClr>
                </a:solidFill>
                <a:sym typeface="Wingdings" panose="05000000000000000000" pitchFamily="2" charset="2"/>
              </a:rPr>
              <a:t>Z e.g.</a:t>
            </a:r>
          </a:p>
          <a:p>
            <a:pPr algn="l"/>
            <a:r>
              <a:rPr lang="en-US" sz="2800" dirty="0">
                <a:solidFill>
                  <a:schemeClr val="accent6">
                    <a:lumMod val="75000"/>
                  </a:schemeClr>
                </a:solidFill>
                <a:sym typeface="Wingdings" panose="05000000000000000000" pitchFamily="2" charset="2"/>
              </a:rPr>
              <a:t>Tell a story, each sentence of which starts with the next letter of the alphabet, starting with ‘A’. </a:t>
            </a:r>
          </a:p>
          <a:p>
            <a:pPr algn="l"/>
            <a:r>
              <a:rPr lang="en-US" sz="2800" i="1" dirty="0">
                <a:solidFill>
                  <a:schemeClr val="accent6">
                    <a:lumMod val="75000"/>
                  </a:schemeClr>
                </a:solidFill>
                <a:sym typeface="Wingdings" panose="05000000000000000000" pitchFamily="2" charset="2"/>
              </a:rPr>
              <a:t>“</a:t>
            </a:r>
            <a:r>
              <a:rPr lang="en-US" sz="2800" b="1" i="1" dirty="0">
                <a:solidFill>
                  <a:schemeClr val="accent6">
                    <a:lumMod val="75000"/>
                  </a:schemeClr>
                </a:solidFill>
                <a:sym typeface="Wingdings" panose="05000000000000000000" pitchFamily="2" charset="2"/>
              </a:rPr>
              <a:t>A</a:t>
            </a:r>
            <a:r>
              <a:rPr lang="en-US" sz="2800" i="1" dirty="0">
                <a:solidFill>
                  <a:schemeClr val="accent6">
                    <a:lumMod val="75000"/>
                  </a:schemeClr>
                </a:solidFill>
                <a:sym typeface="Wingdings" panose="05000000000000000000" pitchFamily="2" charset="2"/>
              </a:rPr>
              <a:t>nyone seen my keys?”, “</a:t>
            </a:r>
            <a:r>
              <a:rPr lang="en-US" sz="2800" b="1" i="1" dirty="0">
                <a:solidFill>
                  <a:schemeClr val="accent6">
                    <a:lumMod val="75000"/>
                  </a:schemeClr>
                </a:solidFill>
                <a:sym typeface="Wingdings" panose="05000000000000000000" pitchFamily="2" charset="2"/>
              </a:rPr>
              <a:t>B</a:t>
            </a:r>
            <a:r>
              <a:rPr lang="en-US" sz="2800" i="1" dirty="0">
                <a:solidFill>
                  <a:schemeClr val="accent6">
                    <a:lumMod val="75000"/>
                  </a:schemeClr>
                </a:solidFill>
                <a:sym typeface="Wingdings" panose="05000000000000000000" pitchFamily="2" charset="2"/>
              </a:rPr>
              <a:t>eside the phone.”</a:t>
            </a:r>
          </a:p>
          <a:p>
            <a:pPr algn="l"/>
            <a:endParaRPr lang="en-US" sz="2800" b="1" dirty="0">
              <a:solidFill>
                <a:srgbClr val="002060"/>
              </a:solidFill>
              <a:sym typeface="Wingdings" panose="05000000000000000000" pitchFamily="2" charset="2"/>
            </a:endParaRPr>
          </a:p>
          <a:p>
            <a:pPr algn="l"/>
            <a:endParaRPr lang="en-US" sz="2800" b="1" dirty="0">
              <a:solidFill>
                <a:srgbClr val="002060"/>
              </a:solidFill>
            </a:endParaRPr>
          </a:p>
          <a:p>
            <a:pPr algn="l"/>
            <a:endParaRPr lang="en-US" sz="2800" b="1" dirty="0">
              <a:solidFill>
                <a:srgbClr val="002060"/>
              </a:solidFill>
            </a:endParaRPr>
          </a:p>
        </p:txBody>
      </p:sp>
      <p:pic>
        <p:nvPicPr>
          <p:cNvPr id="5" name="Picture 4">
            <a:extLst>
              <a:ext uri="{FF2B5EF4-FFF2-40B4-BE49-F238E27FC236}">
                <a16:creationId xmlns:a16="http://schemas.microsoft.com/office/drawing/2014/main" id="{9E3CB749-B9CD-983B-A843-F093A6A03EA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74356F63-3C7E-5E7D-5EEA-8C81CE64828B}"/>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424802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1000"/>
                                        <p:tgtEl>
                                          <p:spTgt spid="8">
                                            <p:txEl>
                                              <p:pRg st="3" end="3"/>
                                            </p:txEl>
                                          </p:spTgt>
                                        </p:tgtEl>
                                      </p:cBhvr>
                                    </p:animEffect>
                                    <p:anim calcmode="lin" valueType="num">
                                      <p:cBhvr>
                                        <p:cTn id="1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3CB749-B9CD-983B-A843-F093A6A03EA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AECA4E44-1D17-A1FD-4ADC-6AB9082F2AE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54601" y="1599745"/>
            <a:ext cx="5104695" cy="5029387"/>
          </a:xfrm>
          <a:prstGeom prst="rect">
            <a:avLst/>
          </a:prstGeom>
        </p:spPr>
      </p:pic>
      <p:sp>
        <p:nvSpPr>
          <p:cNvPr id="2" name="Subtitle 2">
            <a:extLst>
              <a:ext uri="{FF2B5EF4-FFF2-40B4-BE49-F238E27FC236}">
                <a16:creationId xmlns:a16="http://schemas.microsoft.com/office/drawing/2014/main" id="{EC79A12A-03C7-6F93-BE05-86B8D67B1767}"/>
              </a:ext>
            </a:extLst>
          </p:cNvPr>
          <p:cNvSpPr txBox="1">
            <a:spLocks/>
          </p:cNvSpPr>
          <p:nvPr/>
        </p:nvSpPr>
        <p:spPr>
          <a:xfrm>
            <a:off x="6776747" y="2052561"/>
            <a:ext cx="4537429" cy="983247"/>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Utilize Variations such as names or items.</a:t>
            </a:r>
          </a:p>
        </p:txBody>
      </p:sp>
      <p:sp>
        <p:nvSpPr>
          <p:cNvPr id="4" name="Title 1">
            <a:extLst>
              <a:ext uri="{FF2B5EF4-FFF2-40B4-BE49-F238E27FC236}">
                <a16:creationId xmlns:a16="http://schemas.microsoft.com/office/drawing/2014/main" id="{FD3DAC06-6FF7-4AFC-EDD2-D55FD1723A9E}"/>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863316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grpId="0"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473226" y="1820913"/>
            <a:ext cx="8418239" cy="4846763"/>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Verbal/Collaborative Games</a:t>
            </a:r>
          </a:p>
          <a:p>
            <a:pPr algn="l"/>
            <a:r>
              <a:rPr lang="en-US" sz="2800" b="1" dirty="0">
                <a:solidFill>
                  <a:schemeClr val="accent6">
                    <a:lumMod val="75000"/>
                  </a:schemeClr>
                </a:solidFill>
              </a:rPr>
              <a:t>1. Storytelling A</a:t>
            </a:r>
            <a:r>
              <a:rPr lang="en-US" sz="2800" b="1" dirty="0">
                <a:solidFill>
                  <a:schemeClr val="accent6">
                    <a:lumMod val="75000"/>
                  </a:schemeClr>
                </a:solidFill>
                <a:sym typeface="Wingdings" panose="05000000000000000000" pitchFamily="2" charset="2"/>
              </a:rPr>
              <a:t>Z e.g.</a:t>
            </a:r>
          </a:p>
          <a:p>
            <a:pPr algn="l"/>
            <a:r>
              <a:rPr lang="en-US" sz="2800" dirty="0">
                <a:solidFill>
                  <a:schemeClr val="accent6">
                    <a:lumMod val="75000"/>
                  </a:schemeClr>
                </a:solidFill>
                <a:sym typeface="Wingdings" panose="05000000000000000000" pitchFamily="2" charset="2"/>
              </a:rPr>
              <a:t>Tell a story, each sentence of which starts with the next letter of the alphabet, starting with ‘A’. </a:t>
            </a:r>
          </a:p>
          <a:p>
            <a:pPr algn="l"/>
            <a:r>
              <a:rPr lang="en-US" sz="2800" i="1" dirty="0">
                <a:solidFill>
                  <a:schemeClr val="accent6">
                    <a:lumMod val="75000"/>
                  </a:schemeClr>
                </a:solidFill>
                <a:sym typeface="Wingdings" panose="05000000000000000000" pitchFamily="2" charset="2"/>
              </a:rPr>
              <a:t>“</a:t>
            </a:r>
            <a:r>
              <a:rPr lang="en-US" sz="2800" b="1" i="1" dirty="0">
                <a:solidFill>
                  <a:schemeClr val="accent6">
                    <a:lumMod val="75000"/>
                  </a:schemeClr>
                </a:solidFill>
                <a:sym typeface="Wingdings" panose="05000000000000000000" pitchFamily="2" charset="2"/>
              </a:rPr>
              <a:t>A</a:t>
            </a:r>
            <a:r>
              <a:rPr lang="en-US" sz="2800" i="1" dirty="0">
                <a:solidFill>
                  <a:schemeClr val="accent6">
                    <a:lumMod val="75000"/>
                  </a:schemeClr>
                </a:solidFill>
                <a:sym typeface="Wingdings" panose="05000000000000000000" pitchFamily="2" charset="2"/>
              </a:rPr>
              <a:t>nyone seen my keys?”, “</a:t>
            </a:r>
            <a:r>
              <a:rPr lang="en-US" sz="2800" b="1" i="1" dirty="0">
                <a:solidFill>
                  <a:schemeClr val="accent6">
                    <a:lumMod val="75000"/>
                  </a:schemeClr>
                </a:solidFill>
                <a:sym typeface="Wingdings" panose="05000000000000000000" pitchFamily="2" charset="2"/>
              </a:rPr>
              <a:t>B</a:t>
            </a:r>
            <a:r>
              <a:rPr lang="en-US" sz="2800" i="1" dirty="0">
                <a:solidFill>
                  <a:schemeClr val="accent6">
                    <a:lumMod val="75000"/>
                  </a:schemeClr>
                </a:solidFill>
                <a:sym typeface="Wingdings" panose="05000000000000000000" pitchFamily="2" charset="2"/>
              </a:rPr>
              <a:t>eside the phone.”</a:t>
            </a:r>
          </a:p>
          <a:p>
            <a:pPr algn="l"/>
            <a:r>
              <a:rPr lang="en-US" sz="2800" b="1" dirty="0">
                <a:solidFill>
                  <a:schemeClr val="accent4">
                    <a:lumMod val="50000"/>
                  </a:schemeClr>
                </a:solidFill>
                <a:sym typeface="Wingdings" panose="05000000000000000000" pitchFamily="2" charset="2"/>
              </a:rPr>
              <a:t>2. Name Ten in Ten</a:t>
            </a:r>
          </a:p>
          <a:p>
            <a:pPr algn="l"/>
            <a:r>
              <a:rPr lang="en-US" sz="2800" dirty="0">
                <a:solidFill>
                  <a:schemeClr val="accent4">
                    <a:lumMod val="50000"/>
                  </a:schemeClr>
                </a:solidFill>
                <a:sym typeface="Wingdings" panose="05000000000000000000" pitchFamily="2" charset="2"/>
              </a:rPr>
              <a:t>Choose a category and come up with 10 examples within 10 seconds e.g. makeup</a:t>
            </a:r>
          </a:p>
          <a:p>
            <a:pPr algn="l"/>
            <a:r>
              <a:rPr lang="en-US" sz="2800" i="1" dirty="0">
                <a:solidFill>
                  <a:schemeClr val="accent4">
                    <a:lumMod val="50000"/>
                  </a:schemeClr>
                </a:solidFill>
                <a:sym typeface="Wingdings" panose="05000000000000000000" pitchFamily="2" charset="2"/>
              </a:rPr>
              <a:t>Lipstick, blush, eyeliner, etc.</a:t>
            </a:r>
          </a:p>
          <a:p>
            <a:pPr algn="l"/>
            <a:endParaRPr lang="en-US" sz="2800" b="1" dirty="0">
              <a:solidFill>
                <a:srgbClr val="002060"/>
              </a:solidFill>
              <a:sym typeface="Wingdings" panose="05000000000000000000" pitchFamily="2" charset="2"/>
            </a:endParaRPr>
          </a:p>
          <a:p>
            <a:pPr algn="l"/>
            <a:endParaRPr lang="en-US" sz="2800" b="1" dirty="0">
              <a:solidFill>
                <a:srgbClr val="002060"/>
              </a:solidFill>
            </a:endParaRPr>
          </a:p>
          <a:p>
            <a:pPr algn="l"/>
            <a:endParaRPr lang="en-US" sz="2800" b="1" dirty="0">
              <a:solidFill>
                <a:srgbClr val="002060"/>
              </a:solidFill>
            </a:endParaRPr>
          </a:p>
        </p:txBody>
      </p:sp>
      <p:pic>
        <p:nvPicPr>
          <p:cNvPr id="5" name="Picture 4">
            <a:extLst>
              <a:ext uri="{FF2B5EF4-FFF2-40B4-BE49-F238E27FC236}">
                <a16:creationId xmlns:a16="http://schemas.microsoft.com/office/drawing/2014/main" id="{9E3CB749-B9CD-983B-A843-F093A6A03EA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AECA4E44-1D17-A1FD-4ADC-6AB9082F2AE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1465" y="1733858"/>
            <a:ext cx="2300535" cy="2266596"/>
          </a:xfrm>
          <a:prstGeom prst="rect">
            <a:avLst/>
          </a:prstGeom>
        </p:spPr>
      </p:pic>
      <p:sp>
        <p:nvSpPr>
          <p:cNvPr id="2" name="Title 1">
            <a:extLst>
              <a:ext uri="{FF2B5EF4-FFF2-40B4-BE49-F238E27FC236}">
                <a16:creationId xmlns:a16="http://schemas.microsoft.com/office/drawing/2014/main" id="{0276EF4D-98B7-C875-75C8-6275EA5DC068}"/>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128735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1000"/>
                                        <p:tgtEl>
                                          <p:spTgt spid="8">
                                            <p:txEl>
                                              <p:pRg st="4" end="4"/>
                                            </p:txEl>
                                          </p:spTgt>
                                        </p:tgtEl>
                                      </p:cBhvr>
                                    </p:animEffect>
                                    <p:anim calcmode="lin" valueType="num">
                                      <p:cBhvr>
                                        <p:cTn id="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fade">
                                      <p:cBhvr>
                                        <p:cTn id="12" dur="1000"/>
                                        <p:tgtEl>
                                          <p:spTgt spid="8">
                                            <p:txEl>
                                              <p:pRg st="5" end="5"/>
                                            </p:txEl>
                                          </p:spTgt>
                                        </p:tgtEl>
                                      </p:cBhvr>
                                    </p:animEffect>
                                    <p:anim calcmode="lin" valueType="num">
                                      <p:cBhvr>
                                        <p:cTn id="13"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animEffect transition="in" filter="fade">
                                      <p:cBhvr>
                                        <p:cTn id="17" dur="1000"/>
                                        <p:tgtEl>
                                          <p:spTgt spid="8">
                                            <p:txEl>
                                              <p:pRg st="6" end="6"/>
                                            </p:txEl>
                                          </p:spTgt>
                                        </p:tgtEl>
                                      </p:cBhvr>
                                    </p:animEffect>
                                    <p:anim calcmode="lin" valueType="num">
                                      <p:cBhvr>
                                        <p:cTn id="18"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473226" y="1820913"/>
            <a:ext cx="9475190" cy="4846763"/>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Verbal/Collaborative Games</a:t>
            </a:r>
          </a:p>
          <a:p>
            <a:pPr algn="l"/>
            <a:r>
              <a:rPr lang="en-US" sz="2800" b="1" dirty="0">
                <a:solidFill>
                  <a:schemeClr val="accent6">
                    <a:lumMod val="75000"/>
                  </a:schemeClr>
                </a:solidFill>
              </a:rPr>
              <a:t>3. Fact or Fiction</a:t>
            </a:r>
            <a:endParaRPr lang="en-US" sz="2800" b="1" dirty="0">
              <a:solidFill>
                <a:schemeClr val="accent6">
                  <a:lumMod val="75000"/>
                </a:schemeClr>
              </a:solidFill>
              <a:sym typeface="Wingdings" panose="05000000000000000000" pitchFamily="2" charset="2"/>
            </a:endParaRPr>
          </a:p>
          <a:p>
            <a:pPr algn="l"/>
            <a:r>
              <a:rPr lang="en-US" sz="2800" dirty="0">
                <a:solidFill>
                  <a:schemeClr val="accent6">
                    <a:lumMod val="75000"/>
                  </a:schemeClr>
                </a:solidFill>
                <a:sym typeface="Wingdings" panose="05000000000000000000" pitchFamily="2" charset="2"/>
              </a:rPr>
              <a:t>Each student states two truths and one fictional claim about himself. The others must guess what is true.</a:t>
            </a:r>
          </a:p>
          <a:p>
            <a:pPr algn="l"/>
            <a:endParaRPr lang="en-US" sz="2800" dirty="0">
              <a:solidFill>
                <a:schemeClr val="accent6">
                  <a:lumMod val="75000"/>
                </a:schemeClr>
              </a:solidFill>
              <a:sym typeface="Wingdings" panose="05000000000000000000" pitchFamily="2" charset="2"/>
            </a:endParaRPr>
          </a:p>
          <a:p>
            <a:pPr algn="l"/>
            <a:r>
              <a:rPr lang="en-US" sz="2800" b="1" dirty="0">
                <a:solidFill>
                  <a:schemeClr val="accent4">
                    <a:lumMod val="50000"/>
                  </a:schemeClr>
                </a:solidFill>
                <a:sym typeface="Wingdings" panose="05000000000000000000" pitchFamily="2" charset="2"/>
              </a:rPr>
              <a:t>4. Who Am I?</a:t>
            </a:r>
          </a:p>
          <a:p>
            <a:pPr algn="l"/>
            <a:r>
              <a:rPr lang="en-US" sz="2800" dirty="0">
                <a:solidFill>
                  <a:schemeClr val="accent4">
                    <a:lumMod val="50000"/>
                  </a:schemeClr>
                </a:solidFill>
                <a:sym typeface="Wingdings" panose="05000000000000000000" pitchFamily="2" charset="2"/>
              </a:rPr>
              <a:t>The student offers clues as to the person he or she is impersonating. (fictional or real)</a:t>
            </a:r>
          </a:p>
          <a:p>
            <a:pPr algn="l"/>
            <a:endParaRPr lang="en-US" sz="2800" b="1" dirty="0">
              <a:solidFill>
                <a:srgbClr val="002060"/>
              </a:solidFill>
              <a:sym typeface="Wingdings" panose="05000000000000000000" pitchFamily="2" charset="2"/>
            </a:endParaRPr>
          </a:p>
          <a:p>
            <a:pPr algn="l"/>
            <a:endParaRPr lang="en-US" sz="2800" b="1" dirty="0">
              <a:solidFill>
                <a:srgbClr val="002060"/>
              </a:solidFill>
            </a:endParaRPr>
          </a:p>
          <a:p>
            <a:pPr algn="l"/>
            <a:endParaRPr lang="en-US" sz="2800" b="1" dirty="0">
              <a:solidFill>
                <a:srgbClr val="002060"/>
              </a:solidFill>
            </a:endParaRPr>
          </a:p>
        </p:txBody>
      </p:sp>
      <p:pic>
        <p:nvPicPr>
          <p:cNvPr id="5" name="Picture 4">
            <a:extLst>
              <a:ext uri="{FF2B5EF4-FFF2-40B4-BE49-F238E27FC236}">
                <a16:creationId xmlns:a16="http://schemas.microsoft.com/office/drawing/2014/main" id="{9E3CB749-B9CD-983B-A843-F093A6A03EA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BA6DFCA1-B1CA-3274-ED5F-D6A32F4ABF84}"/>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85020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1000"/>
                                        <p:tgtEl>
                                          <p:spTgt spid="8">
                                            <p:txEl>
                                              <p:pRg st="4" end="4"/>
                                            </p:txEl>
                                          </p:spTgt>
                                        </p:tgtEl>
                                      </p:cBhvr>
                                    </p:animEffect>
                                    <p:anim calcmode="lin" valueType="num">
                                      <p:cBhvr>
                                        <p:cTn id="2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1000"/>
                                        <p:tgtEl>
                                          <p:spTgt spid="8">
                                            <p:txEl>
                                              <p:pRg st="5" end="5"/>
                                            </p:txEl>
                                          </p:spTgt>
                                        </p:tgtEl>
                                      </p:cBhvr>
                                    </p:animEffect>
                                    <p:anim calcmode="lin" valueType="num">
                                      <p:cBhvr>
                                        <p:cTn id="2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119659" y="2125713"/>
            <a:ext cx="5962642" cy="3325049"/>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Drama and Theatre</a:t>
            </a:r>
          </a:p>
          <a:p>
            <a:pPr marL="800100" lvl="1" indent="-342900" algn="l">
              <a:buFont typeface="Arial" panose="020B0604020202020204" pitchFamily="34" charset="0"/>
              <a:buChar char="•"/>
            </a:pPr>
            <a:r>
              <a:rPr lang="en-US" sz="2800" dirty="0">
                <a:solidFill>
                  <a:srgbClr val="002060"/>
                </a:solidFill>
              </a:rPr>
              <a:t>Rehearse a language</a:t>
            </a:r>
          </a:p>
          <a:p>
            <a:pPr marL="800100" lvl="1" indent="-342900" algn="l">
              <a:buFont typeface="Arial" panose="020B0604020202020204" pitchFamily="34" charset="0"/>
              <a:buChar char="•"/>
            </a:pPr>
            <a:r>
              <a:rPr lang="en-US" sz="2800" dirty="0">
                <a:solidFill>
                  <a:srgbClr val="002060"/>
                </a:solidFill>
              </a:rPr>
              <a:t>Practice Intonation</a:t>
            </a:r>
            <a:endParaRPr lang="en-US" sz="2600" dirty="0">
              <a:solidFill>
                <a:srgbClr val="002060"/>
              </a:solidFill>
            </a:endParaRPr>
          </a:p>
          <a:p>
            <a:pPr marL="800100" lvl="1" indent="-342900" algn="l">
              <a:buFont typeface="Arial" panose="020B0604020202020204" pitchFamily="34" charset="0"/>
              <a:buChar char="•"/>
            </a:pPr>
            <a:r>
              <a:rPr lang="en-US" sz="2800" dirty="0">
                <a:solidFill>
                  <a:srgbClr val="002060"/>
                </a:solidFill>
              </a:rPr>
              <a:t>Proper Pronunciation</a:t>
            </a:r>
          </a:p>
          <a:p>
            <a:pPr marL="800100" lvl="1" indent="-342900" algn="l">
              <a:buFont typeface="Arial" panose="020B0604020202020204" pitchFamily="34" charset="0"/>
              <a:buChar char="•"/>
            </a:pPr>
            <a:r>
              <a:rPr lang="en-US" sz="2800" dirty="0">
                <a:solidFill>
                  <a:srgbClr val="002060"/>
                </a:solidFill>
              </a:rPr>
              <a:t>Use in Speech or Writing</a:t>
            </a:r>
          </a:p>
        </p:txBody>
      </p:sp>
      <p:pic>
        <p:nvPicPr>
          <p:cNvPr id="5122" name="Picture 2" descr="AMERICAN THEATRE | 20 Theatres You Should Take Your Kids To">
            <a:extLst>
              <a:ext uri="{FF2B5EF4-FFF2-40B4-BE49-F238E27FC236}">
                <a16:creationId xmlns:a16="http://schemas.microsoft.com/office/drawing/2014/main" id="{5202DA31-8235-4FBA-8BE9-E8046DEF291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99371" y="2453640"/>
            <a:ext cx="5230544" cy="34870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7CD3BD-588B-F571-9A02-ACA912EB9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D420E39B-10D2-5E3C-1E13-E19DEE239DB7}"/>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313815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119659" y="1669105"/>
            <a:ext cx="8460439" cy="1150295"/>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r>
              <a:rPr lang="en-US" sz="2800" dirty="0">
                <a:solidFill>
                  <a:srgbClr val="002060"/>
                </a:solidFill>
              </a:rPr>
              <a:t>Where can I find ELT Material for Theatrical Productions?</a:t>
            </a:r>
          </a:p>
        </p:txBody>
      </p:sp>
      <p:pic>
        <p:nvPicPr>
          <p:cNvPr id="5" name="Picture 4">
            <a:extLst>
              <a:ext uri="{FF2B5EF4-FFF2-40B4-BE49-F238E27FC236}">
                <a16:creationId xmlns:a16="http://schemas.microsoft.com/office/drawing/2014/main" id="{4C7CD3BD-588B-F571-9A02-ACA912EB996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 name="Picture 2">
            <a:extLst>
              <a:ext uri="{FF2B5EF4-FFF2-40B4-BE49-F238E27FC236}">
                <a16:creationId xmlns:a16="http://schemas.microsoft.com/office/drawing/2014/main" id="{CF10C742-A31D-94AB-305F-05B3EBD8E58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330200" y="3711526"/>
            <a:ext cx="5765800" cy="1734509"/>
          </a:xfrm>
          <a:prstGeom prst="rect">
            <a:avLst/>
          </a:prstGeom>
        </p:spPr>
      </p:pic>
      <p:pic>
        <p:nvPicPr>
          <p:cNvPr id="4" name="Picture 3">
            <a:extLst>
              <a:ext uri="{FF2B5EF4-FFF2-40B4-BE49-F238E27FC236}">
                <a16:creationId xmlns:a16="http://schemas.microsoft.com/office/drawing/2014/main" id="{52B042C5-A4C7-F0BE-167B-CBF6ABED5C9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8494730" y="2317874"/>
            <a:ext cx="3367070" cy="4349803"/>
          </a:xfrm>
          <a:prstGeom prst="rect">
            <a:avLst/>
          </a:prstGeom>
        </p:spPr>
      </p:pic>
      <p:sp>
        <p:nvSpPr>
          <p:cNvPr id="6" name="TextBox 5">
            <a:extLst>
              <a:ext uri="{FF2B5EF4-FFF2-40B4-BE49-F238E27FC236}">
                <a16:creationId xmlns:a16="http://schemas.microsoft.com/office/drawing/2014/main" id="{8018E80C-3FE1-A1AE-C1A2-56DB0F78FDCA}"/>
              </a:ext>
            </a:extLst>
          </p:cNvPr>
          <p:cNvSpPr txBox="1"/>
          <p:nvPr/>
        </p:nvSpPr>
        <p:spPr>
          <a:xfrm>
            <a:off x="293671" y="2924296"/>
            <a:ext cx="6807200" cy="707886"/>
          </a:xfrm>
          <a:prstGeom prst="rect">
            <a:avLst/>
          </a:prstGeom>
          <a:noFill/>
        </p:spPr>
        <p:txBody>
          <a:bodyPr wrap="square" rtlCol="0">
            <a:spAutoFit/>
          </a:bodyPr>
          <a:lstStyle/>
          <a:p>
            <a:r>
              <a:rPr lang="en-US" sz="2000" dirty="0">
                <a:solidFill>
                  <a:srgbClr val="0070C0"/>
                </a:solidFill>
              </a:rPr>
              <a:t>ELT Coursebooks contain a plethora of ideas and materials to utilize for your own play</a:t>
            </a:r>
          </a:p>
        </p:txBody>
      </p:sp>
      <p:sp>
        <p:nvSpPr>
          <p:cNvPr id="7" name="TextBox 6">
            <a:extLst>
              <a:ext uri="{FF2B5EF4-FFF2-40B4-BE49-F238E27FC236}">
                <a16:creationId xmlns:a16="http://schemas.microsoft.com/office/drawing/2014/main" id="{C46074DE-3EFD-8322-4825-BED3B56BEBFA}"/>
              </a:ext>
            </a:extLst>
          </p:cNvPr>
          <p:cNvSpPr txBox="1"/>
          <p:nvPr/>
        </p:nvSpPr>
        <p:spPr>
          <a:xfrm>
            <a:off x="4462480" y="5702913"/>
            <a:ext cx="4032250" cy="707886"/>
          </a:xfrm>
          <a:prstGeom prst="rect">
            <a:avLst/>
          </a:prstGeom>
          <a:noFill/>
        </p:spPr>
        <p:txBody>
          <a:bodyPr wrap="square" rtlCol="0">
            <a:spAutoFit/>
          </a:bodyPr>
          <a:lstStyle/>
          <a:p>
            <a:r>
              <a:rPr lang="en-US" sz="2000" b="1" dirty="0">
                <a:solidFill>
                  <a:schemeClr val="accent6">
                    <a:lumMod val="75000"/>
                  </a:schemeClr>
                </a:solidFill>
              </a:rPr>
              <a:t>Readers are easily adaptable</a:t>
            </a:r>
          </a:p>
          <a:p>
            <a:endParaRPr lang="en-US" sz="2000" dirty="0"/>
          </a:p>
        </p:txBody>
      </p:sp>
      <p:pic>
        <p:nvPicPr>
          <p:cNvPr id="12" name="Picture 4" descr="Free Arrow Pointing, Download Free Arrow Pointing png images, Free ClipArts  on Clipart Library">
            <a:extLst>
              <a:ext uri="{FF2B5EF4-FFF2-40B4-BE49-F238E27FC236}">
                <a16:creationId xmlns:a16="http://schemas.microsoft.com/office/drawing/2014/main" id="{72BF89F8-496A-6EA9-5232-522F835F6E7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10800000">
            <a:off x="7471898" y="6150629"/>
            <a:ext cx="922802" cy="6473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1EE15A-70F4-0431-7D62-E3E621B6F63E}"/>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401541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89C773-9A41-4568-A512-5ECFBA0F22A7}"/>
              </a:ext>
            </a:extLst>
          </p:cNvPr>
          <p:cNvSpPr>
            <a:spLocks noGrp="1"/>
          </p:cNvSpPr>
          <p:nvPr>
            <p:ph type="subTitle" idx="1"/>
          </p:nvPr>
        </p:nvSpPr>
        <p:spPr>
          <a:xfrm>
            <a:off x="485851" y="2457228"/>
            <a:ext cx="8168491" cy="3176959"/>
          </a:xfrm>
        </p:spPr>
        <p:txBody>
          <a:bodyPr>
            <a:noAutofit/>
          </a:bodyPr>
          <a:lstStyle/>
          <a:p>
            <a:pPr algn="l"/>
            <a:r>
              <a:rPr lang="en-US" sz="2800" dirty="0">
                <a:solidFill>
                  <a:srgbClr val="002060"/>
                </a:solidFill>
              </a:rPr>
              <a:t>Nursery Rhymes (read books, watch videos)</a:t>
            </a:r>
          </a:p>
          <a:p>
            <a:pPr algn="l"/>
            <a:endParaRPr lang="en-US" sz="2800" dirty="0">
              <a:solidFill>
                <a:srgbClr val="002060"/>
              </a:solidFill>
            </a:endParaRPr>
          </a:p>
          <a:p>
            <a:pPr algn="l"/>
            <a:r>
              <a:rPr lang="en-US" sz="2800" dirty="0">
                <a:solidFill>
                  <a:srgbClr val="002060"/>
                </a:solidFill>
              </a:rPr>
              <a:t>Even if they don’t understand the words, they will find it </a:t>
            </a:r>
            <a:r>
              <a:rPr lang="en-US" sz="2800" b="1" dirty="0">
                <a:solidFill>
                  <a:srgbClr val="002060"/>
                </a:solidFill>
              </a:rPr>
              <a:t>entertaining</a:t>
            </a:r>
            <a:r>
              <a:rPr lang="en-US" sz="2800" dirty="0">
                <a:solidFill>
                  <a:srgbClr val="002060"/>
                </a:solidFill>
              </a:rPr>
              <a:t>, show an eagerness to </a:t>
            </a:r>
            <a:r>
              <a:rPr lang="en-US" sz="2800" b="1" dirty="0">
                <a:solidFill>
                  <a:srgbClr val="002060"/>
                </a:solidFill>
              </a:rPr>
              <a:t>participate </a:t>
            </a:r>
            <a:r>
              <a:rPr lang="en-US" sz="2800" dirty="0">
                <a:solidFill>
                  <a:srgbClr val="002060"/>
                </a:solidFill>
              </a:rPr>
              <a:t>(via role play) and subconsciously learn proper </a:t>
            </a:r>
            <a:r>
              <a:rPr lang="en-US" sz="2800" b="1" dirty="0">
                <a:solidFill>
                  <a:srgbClr val="002060"/>
                </a:solidFill>
              </a:rPr>
              <a:t>pronunciation</a:t>
            </a:r>
          </a:p>
          <a:p>
            <a:pPr algn="l"/>
            <a:endParaRPr lang="en-US" sz="2800" dirty="0">
              <a:solidFill>
                <a:srgbClr val="002060"/>
              </a:solidFill>
            </a:endParaRPr>
          </a:p>
        </p:txBody>
      </p:sp>
      <p:pic>
        <p:nvPicPr>
          <p:cNvPr id="5" name="Picture 4">
            <a:extLst>
              <a:ext uri="{FF2B5EF4-FFF2-40B4-BE49-F238E27FC236}">
                <a16:creationId xmlns:a16="http://schemas.microsoft.com/office/drawing/2014/main" id="{7A336A0C-234A-6825-87A5-D8602C86E8A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5122" name="Picture 2" descr="27,870 Cartoon Wolf Stock Photos and Images - 123RF">
            <a:extLst>
              <a:ext uri="{FF2B5EF4-FFF2-40B4-BE49-F238E27FC236}">
                <a16:creationId xmlns:a16="http://schemas.microsoft.com/office/drawing/2014/main" id="{4CF47888-2B36-4167-A92A-FF89FD872D8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86118" y="3052118"/>
            <a:ext cx="3805881" cy="38058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7DDB72-8B3E-494F-547C-1521B5DB814E}"/>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31603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1602259" y="2370956"/>
            <a:ext cx="9333965" cy="2116087"/>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r>
              <a:rPr lang="en-US" sz="2800" dirty="0">
                <a:solidFill>
                  <a:srgbClr val="002060"/>
                </a:solidFill>
              </a:rPr>
              <a:t>Pronunciation and Intonation are CRUCIAL elements of Public Speaking and Communication</a:t>
            </a:r>
          </a:p>
          <a:p>
            <a:pPr marL="457200" indent="-457200" algn="l">
              <a:buFont typeface="Arial" panose="020B0604020202020204" pitchFamily="34" charset="0"/>
              <a:buChar char="•"/>
            </a:pPr>
            <a:r>
              <a:rPr lang="en-US" sz="2800" dirty="0">
                <a:solidFill>
                  <a:srgbClr val="002060"/>
                </a:solidFill>
              </a:rPr>
              <a:t>Drama and Theatre are </a:t>
            </a:r>
            <a:r>
              <a:rPr lang="en-US" sz="2800" b="1" dirty="0">
                <a:solidFill>
                  <a:srgbClr val="002060"/>
                </a:solidFill>
              </a:rPr>
              <a:t>Collaborations</a:t>
            </a:r>
            <a:r>
              <a:rPr lang="en-US" sz="2800" dirty="0">
                <a:solidFill>
                  <a:srgbClr val="002060"/>
                </a:solidFill>
              </a:rPr>
              <a:t> which promote these skills</a:t>
            </a:r>
          </a:p>
        </p:txBody>
      </p:sp>
      <p:pic>
        <p:nvPicPr>
          <p:cNvPr id="5" name="Picture 4">
            <a:extLst>
              <a:ext uri="{FF2B5EF4-FFF2-40B4-BE49-F238E27FC236}">
                <a16:creationId xmlns:a16="http://schemas.microsoft.com/office/drawing/2014/main" id="{4C7CD3BD-588B-F571-9A02-ACA912EB996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11" name="Picture 10">
            <a:extLst>
              <a:ext uri="{FF2B5EF4-FFF2-40B4-BE49-F238E27FC236}">
                <a16:creationId xmlns:a16="http://schemas.microsoft.com/office/drawing/2014/main" id="{927E7004-5579-C02F-B922-1442F079FF7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90600" y="4487043"/>
            <a:ext cx="6489700" cy="2168976"/>
          </a:xfrm>
          <a:prstGeom prst="rect">
            <a:avLst/>
          </a:prstGeom>
        </p:spPr>
      </p:pic>
      <p:pic>
        <p:nvPicPr>
          <p:cNvPr id="7172" name="Picture 4" descr="Free Arrow Pointing, Download Free Arrow Pointing png images, Free ClipArts  on Clipart Library">
            <a:extLst>
              <a:ext uri="{FF2B5EF4-FFF2-40B4-BE49-F238E27FC236}">
                <a16:creationId xmlns:a16="http://schemas.microsoft.com/office/drawing/2014/main" id="{FAC233A2-BC18-1814-8CBC-87AA1D6A616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751298" y="5363343"/>
            <a:ext cx="1621302" cy="11373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3099AE-66DB-DB3E-5F5A-B53F34174E4B}"/>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35055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172"/>
                                        </p:tgtEl>
                                        <p:attrNameLst>
                                          <p:attrName>style.visibility</p:attrName>
                                        </p:attrNameLst>
                                      </p:cBhvr>
                                      <p:to>
                                        <p:strVal val="visible"/>
                                      </p:to>
                                    </p:set>
                                    <p:animEffect transition="in" filter="fade">
                                      <p:cBhvr>
                                        <p:cTn id="19" dur="1000"/>
                                        <p:tgtEl>
                                          <p:spTgt spid="7172"/>
                                        </p:tgtEl>
                                      </p:cBhvr>
                                    </p:animEffect>
                                    <p:anim calcmode="lin" valueType="num">
                                      <p:cBhvr>
                                        <p:cTn id="20" dur="1000" fill="hold"/>
                                        <p:tgtEl>
                                          <p:spTgt spid="7172"/>
                                        </p:tgtEl>
                                        <p:attrNameLst>
                                          <p:attrName>ppt_x</p:attrName>
                                        </p:attrNameLst>
                                      </p:cBhvr>
                                      <p:tavLst>
                                        <p:tav tm="0">
                                          <p:val>
                                            <p:strVal val="#ppt_x"/>
                                          </p:val>
                                        </p:tav>
                                        <p:tav tm="100000">
                                          <p:val>
                                            <p:strVal val="#ppt_x"/>
                                          </p:val>
                                        </p:tav>
                                      </p:tavLst>
                                    </p:anim>
                                    <p:anim calcmode="lin" valueType="num">
                                      <p:cBhvr>
                                        <p:cTn id="21"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1000"/>
                                        <p:tgtEl>
                                          <p:spTgt spid="8">
                                            <p:txEl>
                                              <p:pRg st="1" end="1"/>
                                            </p:txEl>
                                          </p:spTgt>
                                        </p:tgtEl>
                                      </p:cBhvr>
                                    </p:animEffect>
                                    <p:anim calcmode="lin" valueType="num">
                                      <p:cBhvr>
                                        <p:cTn id="2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89C773-9A41-4568-A512-5ECFBA0F22A7}"/>
              </a:ext>
            </a:extLst>
          </p:cNvPr>
          <p:cNvSpPr>
            <a:spLocks noGrp="1"/>
          </p:cNvSpPr>
          <p:nvPr>
            <p:ph type="subTitle" idx="1"/>
          </p:nvPr>
        </p:nvSpPr>
        <p:spPr>
          <a:xfrm>
            <a:off x="994597" y="2700197"/>
            <a:ext cx="6876047" cy="3230340"/>
          </a:xfrm>
        </p:spPr>
        <p:txBody>
          <a:bodyPr>
            <a:noAutofit/>
          </a:bodyPr>
          <a:lstStyle/>
          <a:p>
            <a:pPr marL="457200" indent="-457200" algn="l">
              <a:buFont typeface="Arial" panose="020B0604020202020204" pitchFamily="34" charset="0"/>
              <a:buChar char="•"/>
            </a:pPr>
            <a:r>
              <a:rPr lang="en-US" sz="2800" dirty="0">
                <a:solidFill>
                  <a:srgbClr val="002060"/>
                </a:solidFill>
              </a:rPr>
              <a:t>Intonation via </a:t>
            </a:r>
            <a:r>
              <a:rPr lang="en-US" sz="2800" b="1" dirty="0">
                <a:solidFill>
                  <a:srgbClr val="002060"/>
                </a:solidFill>
              </a:rPr>
              <a:t>Role Play</a:t>
            </a:r>
          </a:p>
          <a:p>
            <a:pPr marL="914400" lvl="1" indent="-457200" algn="l">
              <a:buFont typeface="Arial" panose="020B0604020202020204" pitchFamily="34" charset="0"/>
              <a:buChar char="•"/>
            </a:pPr>
            <a:r>
              <a:rPr lang="en-US" sz="2800" dirty="0">
                <a:solidFill>
                  <a:srgbClr val="002060"/>
                </a:solidFill>
              </a:rPr>
              <a:t>e.g. “Did you clean your room?”</a:t>
            </a:r>
          </a:p>
          <a:p>
            <a:pPr marL="457200" indent="-457200" algn="l">
              <a:buFont typeface="Arial" panose="020B0604020202020204" pitchFamily="34" charset="0"/>
              <a:buChar char="•"/>
            </a:pPr>
            <a:r>
              <a:rPr lang="en-US" sz="2800" dirty="0">
                <a:solidFill>
                  <a:srgbClr val="002060"/>
                </a:solidFill>
              </a:rPr>
              <a:t>Use facial expressions!</a:t>
            </a:r>
          </a:p>
          <a:p>
            <a:pPr marL="457200" indent="-457200" algn="l">
              <a:buFont typeface="Arial" panose="020B0604020202020204" pitchFamily="34" charset="0"/>
              <a:buChar char="•"/>
            </a:pPr>
            <a:r>
              <a:rPr lang="en-US" sz="2800" dirty="0">
                <a:solidFill>
                  <a:srgbClr val="002060"/>
                </a:solidFill>
              </a:rPr>
              <a:t>Use the same sentence with various emotions!</a:t>
            </a:r>
          </a:p>
          <a:p>
            <a:pPr algn="l"/>
            <a:endParaRPr lang="en-US" sz="2800" dirty="0">
              <a:solidFill>
                <a:srgbClr val="002060"/>
              </a:solidFill>
            </a:endParaRPr>
          </a:p>
        </p:txBody>
      </p:sp>
      <p:pic>
        <p:nvPicPr>
          <p:cNvPr id="4" name="Picture 2" descr="Portrait of beautiful confused woman pointing at herself with index finger.  Offended female having quarrel looking with wonder pointing at herself  proving her guiltlessness. Surprised angry woman | High-Quality People  Images ~">
            <a:extLst>
              <a:ext uri="{FF2B5EF4-FFF2-40B4-BE49-F238E27FC236}">
                <a16:creationId xmlns:a16="http://schemas.microsoft.com/office/drawing/2014/main" id="{DE9647BC-F5B7-4248-BF0D-A50C7094C86F}"/>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8342319" y="2574387"/>
            <a:ext cx="3598491" cy="28979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445BC8E-645C-2644-FA4C-786E39F4CC7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64D90C4B-4365-5701-CF71-2690BF5A2226}"/>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360949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1EDE21A-1587-4E2D-AFD3-EEDFC6DA97B0}"/>
              </a:ext>
            </a:extLst>
          </p:cNvPr>
          <p:cNvSpPr txBox="1">
            <a:spLocks/>
          </p:cNvSpPr>
          <p:nvPr/>
        </p:nvSpPr>
        <p:spPr>
          <a:xfrm>
            <a:off x="1503680" y="2164080"/>
            <a:ext cx="5628639" cy="4053840"/>
          </a:xfrm>
          <a:prstGeom prst="rect">
            <a:avLst/>
          </a:prstGeom>
        </p:spPr>
        <p:txBody>
          <a:bodyPr vert="horz" lIns="91440" tIns="45720" rIns="91440" bIns="45720" rtlCol="0" anchor="t">
            <a:normAutofit fontScale="85000"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3200" dirty="0">
                <a:solidFill>
                  <a:srgbClr val="002060"/>
                </a:solidFill>
              </a:rPr>
              <a:t>Have students read aloud various lines in different ways</a:t>
            </a:r>
          </a:p>
          <a:p>
            <a:pPr marL="342900" indent="-342900" algn="l">
              <a:buFont typeface="Arial" panose="020B0604020202020204" pitchFamily="34" charset="0"/>
              <a:buChar char="•"/>
            </a:pPr>
            <a:r>
              <a:rPr lang="en-US" sz="3200" dirty="0">
                <a:solidFill>
                  <a:srgbClr val="002060"/>
                </a:solidFill>
              </a:rPr>
              <a:t>Let them experiment with different emotions</a:t>
            </a:r>
          </a:p>
          <a:p>
            <a:pPr marL="342900" indent="-342900" algn="l">
              <a:buFont typeface="Arial" panose="020B0604020202020204" pitchFamily="34" charset="0"/>
              <a:buChar char="•"/>
            </a:pPr>
            <a:r>
              <a:rPr lang="en-US" sz="3200" dirty="0">
                <a:solidFill>
                  <a:srgbClr val="002060"/>
                </a:solidFill>
              </a:rPr>
              <a:t>Act it out!</a:t>
            </a:r>
          </a:p>
          <a:p>
            <a:pPr marL="800100" lvl="1" indent="-342900" algn="l">
              <a:buFont typeface="Arial" panose="020B0604020202020204" pitchFamily="34" charset="0"/>
              <a:buChar char="•"/>
            </a:pPr>
            <a:r>
              <a:rPr lang="en-US" sz="3000" dirty="0">
                <a:solidFill>
                  <a:srgbClr val="002060"/>
                </a:solidFill>
              </a:rPr>
              <a:t>Word Stress, Sentence Stress, Intonation</a:t>
            </a:r>
          </a:p>
          <a:p>
            <a:pPr marL="800100" lvl="1" indent="-342900" algn="l">
              <a:buFont typeface="Arial" panose="020B0604020202020204" pitchFamily="34" charset="0"/>
              <a:buChar char="•"/>
            </a:pPr>
            <a:r>
              <a:rPr lang="en-US" sz="3000" dirty="0">
                <a:solidFill>
                  <a:srgbClr val="002060"/>
                </a:solidFill>
              </a:rPr>
              <a:t>Excited and Amazed at the result</a:t>
            </a:r>
          </a:p>
          <a:p>
            <a:pPr marL="800100" lvl="1" indent="-342900" algn="l">
              <a:buFont typeface="Arial" panose="020B0604020202020204" pitchFamily="34" charset="0"/>
              <a:buChar char="•"/>
            </a:pPr>
            <a:endParaRPr lang="en-US" sz="3000" dirty="0">
              <a:solidFill>
                <a:srgbClr val="002060"/>
              </a:solidFill>
            </a:endParaRPr>
          </a:p>
          <a:p>
            <a:pPr marL="342900" indent="-342900" algn="l">
              <a:buFont typeface="Arial" panose="020B0604020202020204" pitchFamily="34" charset="0"/>
              <a:buChar char="•"/>
            </a:pPr>
            <a:endParaRPr lang="en-US" sz="3200" dirty="0">
              <a:solidFill>
                <a:srgbClr val="002060"/>
              </a:solidFill>
            </a:endParaRPr>
          </a:p>
          <a:p>
            <a:pPr marL="800100" lvl="1" indent="-342900" algn="l">
              <a:buFont typeface="Arial" panose="020B0604020202020204" pitchFamily="34" charset="0"/>
              <a:buChar char="•"/>
            </a:pPr>
            <a:endParaRPr lang="en-US" sz="3800" dirty="0">
              <a:solidFill>
                <a:srgbClr val="002060"/>
              </a:solidFill>
            </a:endParaRPr>
          </a:p>
          <a:p>
            <a:pPr algn="l"/>
            <a:endParaRPr lang="en-US" sz="4000" dirty="0">
              <a:solidFill>
                <a:srgbClr val="002060"/>
              </a:solidFill>
            </a:endParaRPr>
          </a:p>
        </p:txBody>
      </p:sp>
      <p:pic>
        <p:nvPicPr>
          <p:cNvPr id="8196" name="Picture 4" descr="right arrow">
            <a:extLst>
              <a:ext uri="{FF2B5EF4-FFF2-40B4-BE49-F238E27FC236}">
                <a16:creationId xmlns:a16="http://schemas.microsoft.com/office/drawing/2014/main" id="{0FC17A1D-D4FF-4EB6-9D25-B9946CA455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6372" y="4714875"/>
            <a:ext cx="2143125" cy="137096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Painting Children, kids PNG | Picpng">
            <a:extLst>
              <a:ext uri="{FF2B5EF4-FFF2-40B4-BE49-F238E27FC236}">
                <a16:creationId xmlns:a16="http://schemas.microsoft.com/office/drawing/2014/main" id="{E5488228-BB1A-4344-A038-999AF65EB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0785" y="1464110"/>
            <a:ext cx="3409950" cy="298132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2F5B3CB8-46F7-F5A9-AA02-2F9163621BF0}"/>
              </a:ext>
            </a:extLst>
          </p:cNvPr>
          <p:cNvSpPr txBox="1">
            <a:spLocks/>
          </p:cNvSpPr>
          <p:nvPr/>
        </p:nvSpPr>
        <p:spPr>
          <a:xfrm>
            <a:off x="2380707" y="153401"/>
            <a:ext cx="6370320" cy="1005840"/>
          </a:xfrm>
          <a:prstGeom prst="rect">
            <a:avLst/>
          </a:prstGeom>
        </p:spPr>
        <p:txBody>
          <a:bodyPr vert="horz" lIns="91440" tIns="45720" rIns="91440" bIns="45720" rtlCol="0" anchor="b">
            <a:normAutofit fontScale="925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Sentence Stress</a:t>
            </a:r>
          </a:p>
          <a:p>
            <a:pPr algn="ctr"/>
            <a:r>
              <a:rPr lang="en-US" sz="2800" dirty="0">
                <a:solidFill>
                  <a:srgbClr val="002060"/>
                </a:solidFill>
              </a:rPr>
              <a:t>EXAMPLE</a:t>
            </a:r>
            <a:endParaRPr lang="en-US" sz="4000" dirty="0">
              <a:solidFill>
                <a:srgbClr val="002060"/>
              </a:solidFill>
            </a:endParaRPr>
          </a:p>
        </p:txBody>
      </p:sp>
    </p:spTree>
    <p:extLst>
      <p:ext uri="{BB962C8B-B14F-4D97-AF65-F5344CB8AC3E}">
        <p14:creationId xmlns:p14="http://schemas.microsoft.com/office/powerpoint/2010/main" val="419683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1EDE21A-1587-4E2D-AFD3-EEDFC6DA97B0}"/>
              </a:ext>
            </a:extLst>
          </p:cNvPr>
          <p:cNvSpPr txBox="1">
            <a:spLocks/>
          </p:cNvSpPr>
          <p:nvPr/>
        </p:nvSpPr>
        <p:spPr>
          <a:xfrm>
            <a:off x="1927860" y="2863669"/>
            <a:ext cx="6079670" cy="3894017"/>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800" u="sng" dirty="0">
                <a:solidFill>
                  <a:srgbClr val="002060"/>
                </a:solidFill>
              </a:rPr>
              <a:t>I</a:t>
            </a:r>
            <a:r>
              <a:rPr lang="en-US" sz="2800" dirty="0">
                <a:solidFill>
                  <a:srgbClr val="002060"/>
                </a:solidFill>
              </a:rPr>
              <a:t> didn’t say he stole the money.</a:t>
            </a:r>
          </a:p>
          <a:p>
            <a:pPr marL="342900" indent="-342900" algn="l">
              <a:buFont typeface="Arial" panose="020B0604020202020204" pitchFamily="34" charset="0"/>
              <a:buChar char="•"/>
            </a:pPr>
            <a:r>
              <a:rPr lang="en-US" sz="2800" dirty="0">
                <a:solidFill>
                  <a:srgbClr val="002060"/>
                </a:solidFill>
              </a:rPr>
              <a:t>I </a:t>
            </a:r>
            <a:r>
              <a:rPr lang="en-US" sz="2800" u="sng" dirty="0">
                <a:solidFill>
                  <a:srgbClr val="002060"/>
                </a:solidFill>
              </a:rPr>
              <a:t>didn’t</a:t>
            </a:r>
            <a:r>
              <a:rPr lang="en-US" sz="2800" dirty="0">
                <a:solidFill>
                  <a:srgbClr val="002060"/>
                </a:solidFill>
              </a:rPr>
              <a:t> say he stole the money.</a:t>
            </a:r>
          </a:p>
          <a:p>
            <a:pPr marL="342900" indent="-342900" algn="l">
              <a:buFont typeface="Arial" panose="020B0604020202020204" pitchFamily="34" charset="0"/>
              <a:buChar char="•"/>
            </a:pPr>
            <a:r>
              <a:rPr lang="en-US" sz="2800" dirty="0">
                <a:solidFill>
                  <a:srgbClr val="002060"/>
                </a:solidFill>
              </a:rPr>
              <a:t>I didn’t </a:t>
            </a:r>
            <a:r>
              <a:rPr lang="en-US" sz="2800" u="sng" dirty="0">
                <a:solidFill>
                  <a:srgbClr val="002060"/>
                </a:solidFill>
              </a:rPr>
              <a:t>say</a:t>
            </a:r>
            <a:r>
              <a:rPr lang="en-US" sz="2800" dirty="0">
                <a:solidFill>
                  <a:srgbClr val="002060"/>
                </a:solidFill>
              </a:rPr>
              <a:t> he stole the money.</a:t>
            </a:r>
          </a:p>
          <a:p>
            <a:pPr marL="342900" indent="-342900" algn="l">
              <a:buFont typeface="Arial" panose="020B0604020202020204" pitchFamily="34" charset="0"/>
              <a:buChar char="•"/>
            </a:pPr>
            <a:r>
              <a:rPr lang="en-US" sz="2800" dirty="0">
                <a:solidFill>
                  <a:srgbClr val="002060"/>
                </a:solidFill>
              </a:rPr>
              <a:t>I didn’t say </a:t>
            </a:r>
            <a:r>
              <a:rPr lang="en-US" sz="2800" u="sng" dirty="0">
                <a:solidFill>
                  <a:srgbClr val="002060"/>
                </a:solidFill>
              </a:rPr>
              <a:t>he</a:t>
            </a:r>
            <a:r>
              <a:rPr lang="en-US" sz="2800" dirty="0">
                <a:solidFill>
                  <a:srgbClr val="002060"/>
                </a:solidFill>
              </a:rPr>
              <a:t> stole the money.</a:t>
            </a:r>
          </a:p>
          <a:p>
            <a:pPr marL="342900" indent="-342900" algn="l">
              <a:buFont typeface="Arial" panose="020B0604020202020204" pitchFamily="34" charset="0"/>
              <a:buChar char="•"/>
            </a:pPr>
            <a:r>
              <a:rPr lang="en-US" sz="2800" dirty="0">
                <a:solidFill>
                  <a:srgbClr val="002060"/>
                </a:solidFill>
              </a:rPr>
              <a:t>I didn’t say he </a:t>
            </a:r>
            <a:r>
              <a:rPr lang="en-US" sz="2800" u="sng" dirty="0">
                <a:solidFill>
                  <a:srgbClr val="002060"/>
                </a:solidFill>
              </a:rPr>
              <a:t>stole</a:t>
            </a:r>
            <a:r>
              <a:rPr lang="en-US" sz="2800" dirty="0">
                <a:solidFill>
                  <a:srgbClr val="002060"/>
                </a:solidFill>
              </a:rPr>
              <a:t> the money.</a:t>
            </a:r>
          </a:p>
          <a:p>
            <a:pPr marL="342900" indent="-342900" algn="l">
              <a:buFont typeface="Arial" panose="020B0604020202020204" pitchFamily="34" charset="0"/>
              <a:buChar char="•"/>
            </a:pPr>
            <a:r>
              <a:rPr lang="en-US" sz="2800" dirty="0">
                <a:solidFill>
                  <a:srgbClr val="002060"/>
                </a:solidFill>
              </a:rPr>
              <a:t>I didn’t say he stole </a:t>
            </a:r>
            <a:r>
              <a:rPr lang="en-US" sz="2800" u="sng" dirty="0">
                <a:solidFill>
                  <a:srgbClr val="002060"/>
                </a:solidFill>
              </a:rPr>
              <a:t>the</a:t>
            </a:r>
            <a:r>
              <a:rPr lang="en-US" sz="2800" dirty="0">
                <a:solidFill>
                  <a:srgbClr val="002060"/>
                </a:solidFill>
              </a:rPr>
              <a:t> money.</a:t>
            </a:r>
          </a:p>
          <a:p>
            <a:pPr marL="342900" indent="-342900" algn="l">
              <a:buFont typeface="Arial" panose="020B0604020202020204" pitchFamily="34" charset="0"/>
              <a:buChar char="•"/>
            </a:pPr>
            <a:r>
              <a:rPr lang="en-US" sz="2800" dirty="0">
                <a:solidFill>
                  <a:srgbClr val="002060"/>
                </a:solidFill>
              </a:rPr>
              <a:t>I didn’t say he stole the </a:t>
            </a:r>
            <a:r>
              <a:rPr lang="en-US" sz="2800" u="sng" dirty="0">
                <a:solidFill>
                  <a:srgbClr val="002060"/>
                </a:solidFill>
              </a:rPr>
              <a:t>money</a:t>
            </a:r>
            <a:r>
              <a:rPr lang="en-US" sz="2800" dirty="0">
                <a:solidFill>
                  <a:srgbClr val="002060"/>
                </a:solidFill>
              </a:rPr>
              <a:t>.</a:t>
            </a:r>
          </a:p>
          <a:p>
            <a:pPr marL="342900" indent="-342900" algn="l">
              <a:buFont typeface="Arial" panose="020B0604020202020204" pitchFamily="34" charset="0"/>
              <a:buChar char="•"/>
            </a:pPr>
            <a:endParaRPr lang="en-US" sz="2800" dirty="0">
              <a:solidFill>
                <a:srgbClr val="002060"/>
              </a:solidFill>
            </a:endParaRPr>
          </a:p>
          <a:p>
            <a:pPr marL="800100" lvl="1"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a:p>
            <a:pPr marL="800100" lvl="1" indent="-342900" algn="l">
              <a:buFont typeface="Arial" panose="020B0604020202020204" pitchFamily="34" charset="0"/>
              <a:buChar char="•"/>
            </a:pPr>
            <a:endParaRPr lang="en-US" sz="3600" dirty="0">
              <a:solidFill>
                <a:srgbClr val="002060"/>
              </a:solidFill>
            </a:endParaRPr>
          </a:p>
          <a:p>
            <a:pPr algn="l"/>
            <a:endParaRPr lang="en-US" sz="3600" dirty="0">
              <a:solidFill>
                <a:srgbClr val="002060"/>
              </a:solidFill>
            </a:endParaRPr>
          </a:p>
        </p:txBody>
      </p:sp>
      <p:sp>
        <p:nvSpPr>
          <p:cNvPr id="9" name="Title 1">
            <a:extLst>
              <a:ext uri="{FF2B5EF4-FFF2-40B4-BE49-F238E27FC236}">
                <a16:creationId xmlns:a16="http://schemas.microsoft.com/office/drawing/2014/main" id="{B6AE3EC5-6AA7-4AE2-AB0E-232D262016C6}"/>
              </a:ext>
            </a:extLst>
          </p:cNvPr>
          <p:cNvSpPr txBox="1">
            <a:spLocks/>
          </p:cNvSpPr>
          <p:nvPr/>
        </p:nvSpPr>
        <p:spPr>
          <a:xfrm>
            <a:off x="2380707" y="153401"/>
            <a:ext cx="6370320" cy="1005840"/>
          </a:xfrm>
          <a:prstGeom prst="rect">
            <a:avLst/>
          </a:prstGeom>
        </p:spPr>
        <p:txBody>
          <a:bodyPr vert="horz" lIns="91440" tIns="45720" rIns="91440" bIns="45720" rtlCol="0" anchor="b">
            <a:normAutofit fontScale="925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Sentence Stress</a:t>
            </a:r>
          </a:p>
          <a:p>
            <a:pPr algn="ctr"/>
            <a:r>
              <a:rPr lang="en-US" sz="2800" dirty="0">
                <a:solidFill>
                  <a:srgbClr val="002060"/>
                </a:solidFill>
              </a:rPr>
              <a:t>EXAMPLE</a:t>
            </a:r>
            <a:endParaRPr lang="en-US" sz="4000" dirty="0">
              <a:solidFill>
                <a:srgbClr val="002060"/>
              </a:solidFill>
            </a:endParaRPr>
          </a:p>
        </p:txBody>
      </p:sp>
      <p:sp>
        <p:nvSpPr>
          <p:cNvPr id="10" name="Subtitle 2">
            <a:extLst>
              <a:ext uri="{FF2B5EF4-FFF2-40B4-BE49-F238E27FC236}">
                <a16:creationId xmlns:a16="http://schemas.microsoft.com/office/drawing/2014/main" id="{5CCE4FBE-5883-4071-A4AC-484326177876}"/>
              </a:ext>
            </a:extLst>
          </p:cNvPr>
          <p:cNvSpPr txBox="1">
            <a:spLocks/>
          </p:cNvSpPr>
          <p:nvPr/>
        </p:nvSpPr>
        <p:spPr>
          <a:xfrm>
            <a:off x="1075690" y="1237619"/>
            <a:ext cx="6842760" cy="1637661"/>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dirty="0">
                <a:solidFill>
                  <a:srgbClr val="002060"/>
                </a:solidFill>
              </a:rPr>
              <a:t>The way we stress a sentence can change its meaning</a:t>
            </a:r>
          </a:p>
          <a:p>
            <a:pPr algn="l"/>
            <a:r>
              <a:rPr lang="en-US" sz="2800" i="1" dirty="0">
                <a:solidFill>
                  <a:srgbClr val="002060"/>
                </a:solidFill>
              </a:rPr>
              <a:t>e.g. “</a:t>
            </a:r>
            <a:r>
              <a:rPr lang="en-US" sz="2800" b="1" i="1" dirty="0">
                <a:solidFill>
                  <a:srgbClr val="002060"/>
                </a:solidFill>
              </a:rPr>
              <a:t>I didn’t say he stole the money</a:t>
            </a:r>
            <a:r>
              <a:rPr lang="en-US" sz="2800" i="1" dirty="0">
                <a:solidFill>
                  <a:srgbClr val="002060"/>
                </a:solidFill>
              </a:rPr>
              <a:t>.”</a:t>
            </a:r>
            <a:endParaRPr lang="en-US" sz="3600" i="1" dirty="0">
              <a:solidFill>
                <a:srgbClr val="002060"/>
              </a:solidFill>
            </a:endParaRPr>
          </a:p>
        </p:txBody>
      </p:sp>
      <p:pic>
        <p:nvPicPr>
          <p:cNvPr id="9218" name="Picture 2" descr="Number seven Images, Stock Photos &amp; Vectors | Shutterstock">
            <a:extLst>
              <a:ext uri="{FF2B5EF4-FFF2-40B4-BE49-F238E27FC236}">
                <a16:creationId xmlns:a16="http://schemas.microsoft.com/office/drawing/2014/main" id="{24A6FD37-1018-40E5-B085-46EE780425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127057" y="3488518"/>
            <a:ext cx="2181860" cy="21596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68E53D5-FE52-ACA0-6A71-497F3B9DC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530" y="0"/>
            <a:ext cx="4121149" cy="2744106"/>
          </a:xfrm>
          <a:prstGeom prst="rect">
            <a:avLst/>
          </a:prstGeom>
        </p:spPr>
      </p:pic>
    </p:spTree>
    <p:extLst>
      <p:ext uri="{BB962C8B-B14F-4D97-AF65-F5344CB8AC3E}">
        <p14:creationId xmlns:p14="http://schemas.microsoft.com/office/powerpoint/2010/main" val="329026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218"/>
                                        </p:tgtEl>
                                        <p:attrNameLst>
                                          <p:attrName>style.visibility</p:attrName>
                                        </p:attrNameLst>
                                      </p:cBhvr>
                                      <p:to>
                                        <p:strVal val="visible"/>
                                      </p:to>
                                    </p:set>
                                    <p:animEffect transition="in" filter="fade">
                                      <p:cBhvr>
                                        <p:cTn id="26" dur="1000"/>
                                        <p:tgtEl>
                                          <p:spTgt spid="9218"/>
                                        </p:tgtEl>
                                      </p:cBhvr>
                                    </p:animEffect>
                                    <p:anim calcmode="lin" valueType="num">
                                      <p:cBhvr>
                                        <p:cTn id="27" dur="1000" fill="hold"/>
                                        <p:tgtEl>
                                          <p:spTgt spid="9218"/>
                                        </p:tgtEl>
                                        <p:attrNameLst>
                                          <p:attrName>ppt_x</p:attrName>
                                        </p:attrNameLst>
                                      </p:cBhvr>
                                      <p:tavLst>
                                        <p:tav tm="0">
                                          <p:val>
                                            <p:strVal val="#ppt_x"/>
                                          </p:val>
                                        </p:tav>
                                        <p:tav tm="100000">
                                          <p:val>
                                            <p:strVal val="#ppt_x"/>
                                          </p:val>
                                        </p:tav>
                                      </p:tavLst>
                                    </p:anim>
                                    <p:anim calcmode="lin" valueType="num">
                                      <p:cBhvr>
                                        <p:cTn id="28"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fade">
                                      <p:cBhvr>
                                        <p:cTn id="33" dur="1000"/>
                                        <p:tgtEl>
                                          <p:spTgt spid="8">
                                            <p:txEl>
                                              <p:pRg st="0" end="0"/>
                                            </p:txEl>
                                          </p:spTgt>
                                        </p:tgtEl>
                                      </p:cBhvr>
                                    </p:animEffect>
                                    <p:anim calcmode="lin" valueType="num">
                                      <p:cBhvr>
                                        <p:cTn id="3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1" end="1"/>
                                            </p:txEl>
                                          </p:spTgt>
                                        </p:tgtEl>
                                        <p:attrNameLst>
                                          <p:attrName>style.visibility</p:attrName>
                                        </p:attrNameLst>
                                      </p:cBhvr>
                                      <p:to>
                                        <p:strVal val="visible"/>
                                      </p:to>
                                    </p:set>
                                    <p:animEffect transition="in" filter="fade">
                                      <p:cBhvr>
                                        <p:cTn id="40" dur="1000"/>
                                        <p:tgtEl>
                                          <p:spTgt spid="8">
                                            <p:txEl>
                                              <p:pRg st="1" end="1"/>
                                            </p:txEl>
                                          </p:spTgt>
                                        </p:tgtEl>
                                      </p:cBhvr>
                                    </p:animEffect>
                                    <p:anim calcmode="lin" valueType="num">
                                      <p:cBhvr>
                                        <p:cTn id="4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8">
                                            <p:txEl>
                                              <p:pRg st="2" end="2"/>
                                            </p:txEl>
                                          </p:spTgt>
                                        </p:tgtEl>
                                        <p:attrNameLst>
                                          <p:attrName>style.visibility</p:attrName>
                                        </p:attrNameLst>
                                      </p:cBhvr>
                                      <p:to>
                                        <p:strVal val="visible"/>
                                      </p:to>
                                    </p:set>
                                    <p:animEffect transition="in" filter="fade">
                                      <p:cBhvr>
                                        <p:cTn id="47" dur="1000"/>
                                        <p:tgtEl>
                                          <p:spTgt spid="8">
                                            <p:txEl>
                                              <p:pRg st="2" end="2"/>
                                            </p:txEl>
                                          </p:spTgt>
                                        </p:tgtEl>
                                      </p:cBhvr>
                                    </p:animEffect>
                                    <p:anim calcmode="lin" valueType="num">
                                      <p:cBhvr>
                                        <p:cTn id="4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8">
                                            <p:txEl>
                                              <p:pRg st="3" end="3"/>
                                            </p:txEl>
                                          </p:spTgt>
                                        </p:tgtEl>
                                        <p:attrNameLst>
                                          <p:attrName>style.visibility</p:attrName>
                                        </p:attrNameLst>
                                      </p:cBhvr>
                                      <p:to>
                                        <p:strVal val="visible"/>
                                      </p:to>
                                    </p:set>
                                    <p:animEffect transition="in" filter="fade">
                                      <p:cBhvr>
                                        <p:cTn id="54" dur="1000"/>
                                        <p:tgtEl>
                                          <p:spTgt spid="8">
                                            <p:txEl>
                                              <p:pRg st="3" end="3"/>
                                            </p:txEl>
                                          </p:spTgt>
                                        </p:tgtEl>
                                      </p:cBhvr>
                                    </p:animEffect>
                                    <p:anim calcmode="lin" valueType="num">
                                      <p:cBhvr>
                                        <p:cTn id="5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5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8">
                                            <p:txEl>
                                              <p:pRg st="4" end="4"/>
                                            </p:txEl>
                                          </p:spTgt>
                                        </p:tgtEl>
                                        <p:attrNameLst>
                                          <p:attrName>style.visibility</p:attrName>
                                        </p:attrNameLst>
                                      </p:cBhvr>
                                      <p:to>
                                        <p:strVal val="visible"/>
                                      </p:to>
                                    </p:set>
                                    <p:animEffect transition="in" filter="fade">
                                      <p:cBhvr>
                                        <p:cTn id="61" dur="1000"/>
                                        <p:tgtEl>
                                          <p:spTgt spid="8">
                                            <p:txEl>
                                              <p:pRg st="4" end="4"/>
                                            </p:txEl>
                                          </p:spTgt>
                                        </p:tgtEl>
                                      </p:cBhvr>
                                    </p:animEffect>
                                    <p:anim calcmode="lin" valueType="num">
                                      <p:cBhvr>
                                        <p:cTn id="6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8">
                                            <p:txEl>
                                              <p:pRg st="5" end="5"/>
                                            </p:txEl>
                                          </p:spTgt>
                                        </p:tgtEl>
                                        <p:attrNameLst>
                                          <p:attrName>style.visibility</p:attrName>
                                        </p:attrNameLst>
                                      </p:cBhvr>
                                      <p:to>
                                        <p:strVal val="visible"/>
                                      </p:to>
                                    </p:set>
                                    <p:animEffect transition="in" filter="fade">
                                      <p:cBhvr>
                                        <p:cTn id="68" dur="1000"/>
                                        <p:tgtEl>
                                          <p:spTgt spid="8">
                                            <p:txEl>
                                              <p:pRg st="5" end="5"/>
                                            </p:txEl>
                                          </p:spTgt>
                                        </p:tgtEl>
                                      </p:cBhvr>
                                    </p:animEffect>
                                    <p:anim calcmode="lin" valueType="num">
                                      <p:cBhvr>
                                        <p:cTn id="69"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70"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8">
                                            <p:txEl>
                                              <p:pRg st="6" end="6"/>
                                            </p:txEl>
                                          </p:spTgt>
                                        </p:tgtEl>
                                        <p:attrNameLst>
                                          <p:attrName>style.visibility</p:attrName>
                                        </p:attrNameLst>
                                      </p:cBhvr>
                                      <p:to>
                                        <p:strVal val="visible"/>
                                      </p:to>
                                    </p:set>
                                    <p:animEffect transition="in" filter="fade">
                                      <p:cBhvr>
                                        <p:cTn id="75" dur="1000"/>
                                        <p:tgtEl>
                                          <p:spTgt spid="8">
                                            <p:txEl>
                                              <p:pRg st="6" end="6"/>
                                            </p:txEl>
                                          </p:spTgt>
                                        </p:tgtEl>
                                      </p:cBhvr>
                                    </p:animEffect>
                                    <p:anim calcmode="lin" valueType="num">
                                      <p:cBhvr>
                                        <p:cTn id="76"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77"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970762" y="1571547"/>
            <a:ext cx="6920988" cy="2758824"/>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600" b="1" dirty="0">
                <a:solidFill>
                  <a:srgbClr val="002060"/>
                </a:solidFill>
              </a:rPr>
              <a:t>Careful of where and how we communicate!</a:t>
            </a:r>
          </a:p>
          <a:p>
            <a:pPr marL="800100" lvl="1" indent="-342900" algn="l">
              <a:buFont typeface="Arial" panose="020B0604020202020204" pitchFamily="34" charset="0"/>
              <a:buChar char="•"/>
            </a:pPr>
            <a:r>
              <a:rPr lang="en-US" sz="2600" dirty="0">
                <a:solidFill>
                  <a:srgbClr val="002060"/>
                </a:solidFill>
              </a:rPr>
              <a:t>Choosing the right platforms for communication (with font format variations e.g. ‘italics’) </a:t>
            </a:r>
          </a:p>
          <a:p>
            <a:pPr marL="800100" lvl="1" indent="-342900" algn="l">
              <a:buFont typeface="Arial" panose="020B0604020202020204" pitchFamily="34" charset="0"/>
              <a:buChar char="•"/>
            </a:pPr>
            <a:r>
              <a:rPr lang="en-US" sz="2600" dirty="0">
                <a:solidFill>
                  <a:srgbClr val="002060"/>
                </a:solidFill>
              </a:rPr>
              <a:t>Properly addressing the other</a:t>
            </a:r>
          </a:p>
          <a:p>
            <a:pPr marL="800100" lvl="1" indent="-342900" algn="l">
              <a:buFont typeface="Arial" panose="020B0604020202020204" pitchFamily="34" charset="0"/>
              <a:buChar char="•"/>
            </a:pPr>
            <a:endParaRPr lang="en-US" sz="2600" dirty="0">
              <a:solidFill>
                <a:srgbClr val="002060"/>
              </a:solidFill>
            </a:endParaRP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6" name="Title 1">
            <a:extLst>
              <a:ext uri="{FF2B5EF4-FFF2-40B4-BE49-F238E27FC236}">
                <a16:creationId xmlns:a16="http://schemas.microsoft.com/office/drawing/2014/main" id="{4AC305AC-A9DE-9C95-4FEC-8FAC2CE17E43}"/>
              </a:ext>
            </a:extLst>
          </p:cNvPr>
          <p:cNvSpPr txBox="1">
            <a:spLocks/>
          </p:cNvSpPr>
          <p:nvPr/>
        </p:nvSpPr>
        <p:spPr>
          <a:xfrm>
            <a:off x="3276690" y="232840"/>
            <a:ext cx="6201508" cy="1136134"/>
          </a:xfrm>
          <a:prstGeom prst="rect">
            <a:avLst/>
          </a:prstGeom>
        </p:spPr>
        <p:txBody>
          <a:bodyPr vert="horz" lIns="91440" tIns="45720" rIns="91440" bIns="45720" rtlCol="0" anchor="b">
            <a:normAutofit fontScale="925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Media and Information Literacy</a:t>
            </a:r>
          </a:p>
        </p:txBody>
      </p:sp>
      <p:pic>
        <p:nvPicPr>
          <p:cNvPr id="1026" name="Picture 2" descr="Face-to-face Communication: Lost art? - Miscommunication">
            <a:extLst>
              <a:ext uri="{FF2B5EF4-FFF2-40B4-BE49-F238E27FC236}">
                <a16:creationId xmlns:a16="http://schemas.microsoft.com/office/drawing/2014/main" id="{C4CECAAD-12C4-6FE0-25AB-C548FEA11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1750" y="1446236"/>
            <a:ext cx="3962781" cy="26872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Write a Business Text Message: 12 Steps (with Pictures)">
            <a:extLst>
              <a:ext uri="{FF2B5EF4-FFF2-40B4-BE49-F238E27FC236}">
                <a16:creationId xmlns:a16="http://schemas.microsoft.com/office/drawing/2014/main" id="{8A677AC6-D291-F63A-165B-85D3DA07DD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678038" y="4287967"/>
            <a:ext cx="4427424" cy="23736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16625B0-0563-E0D4-23F7-0EEE016CAC53}"/>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440194" y="4439774"/>
            <a:ext cx="5937250" cy="1950034"/>
          </a:xfrm>
          <a:prstGeom prst="rect">
            <a:avLst/>
          </a:prstGeom>
        </p:spPr>
      </p:pic>
    </p:spTree>
    <p:extLst>
      <p:ext uri="{BB962C8B-B14F-4D97-AF65-F5344CB8AC3E}">
        <p14:creationId xmlns:p14="http://schemas.microsoft.com/office/powerpoint/2010/main" val="347008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970762" y="1571547"/>
            <a:ext cx="6920988" cy="2758824"/>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600" b="1" dirty="0">
                <a:solidFill>
                  <a:srgbClr val="002060"/>
                </a:solidFill>
              </a:rPr>
              <a:t>Credibility of sources</a:t>
            </a:r>
          </a:p>
          <a:p>
            <a:pPr marL="457200" indent="-457200" algn="l">
              <a:buFont typeface="Arial" panose="020B0604020202020204" pitchFamily="34" charset="0"/>
              <a:buChar char="•"/>
            </a:pPr>
            <a:r>
              <a:rPr lang="en-US" sz="2600" dirty="0">
                <a:solidFill>
                  <a:srgbClr val="002060"/>
                </a:solidFill>
              </a:rPr>
              <a:t>Information pages are a wonderful tool but they ARE NOT always credible</a:t>
            </a:r>
          </a:p>
          <a:p>
            <a:pPr marL="457200" indent="-457200" algn="l">
              <a:buFont typeface="Arial" panose="020B0604020202020204" pitchFamily="34" charset="0"/>
              <a:buChar char="•"/>
            </a:pPr>
            <a:r>
              <a:rPr lang="en-US" sz="2600" dirty="0">
                <a:solidFill>
                  <a:srgbClr val="002060"/>
                </a:solidFill>
              </a:rPr>
              <a:t>Exercise proper research to validate and verify claims</a:t>
            </a:r>
          </a:p>
          <a:p>
            <a:pPr marL="800100" lvl="1" indent="-342900" algn="l">
              <a:buFont typeface="Arial" panose="020B0604020202020204" pitchFamily="34" charset="0"/>
              <a:buChar char="•"/>
            </a:pPr>
            <a:endParaRPr lang="en-US" sz="2600" dirty="0">
              <a:solidFill>
                <a:srgbClr val="002060"/>
              </a:solidFill>
            </a:endParaRPr>
          </a:p>
        </p:txBody>
      </p:sp>
      <p:pic>
        <p:nvPicPr>
          <p:cNvPr id="5" name="Picture 4">
            <a:extLst>
              <a:ext uri="{FF2B5EF4-FFF2-40B4-BE49-F238E27FC236}">
                <a16:creationId xmlns:a16="http://schemas.microsoft.com/office/drawing/2014/main" id="{E1B195BF-C1AC-847D-C144-C903E648F41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6" name="Title 1">
            <a:extLst>
              <a:ext uri="{FF2B5EF4-FFF2-40B4-BE49-F238E27FC236}">
                <a16:creationId xmlns:a16="http://schemas.microsoft.com/office/drawing/2014/main" id="{4AC305AC-A9DE-9C95-4FEC-8FAC2CE17E43}"/>
              </a:ext>
            </a:extLst>
          </p:cNvPr>
          <p:cNvSpPr txBox="1">
            <a:spLocks/>
          </p:cNvSpPr>
          <p:nvPr/>
        </p:nvSpPr>
        <p:spPr>
          <a:xfrm>
            <a:off x="3276690" y="232840"/>
            <a:ext cx="6201508" cy="1136134"/>
          </a:xfrm>
          <a:prstGeom prst="rect">
            <a:avLst/>
          </a:prstGeom>
        </p:spPr>
        <p:txBody>
          <a:bodyPr vert="horz" lIns="91440" tIns="45720" rIns="91440" bIns="45720" rtlCol="0" anchor="b">
            <a:normAutofit fontScale="925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Media and Information Literacy</a:t>
            </a:r>
          </a:p>
        </p:txBody>
      </p:sp>
      <p:pic>
        <p:nvPicPr>
          <p:cNvPr id="2050" name="Picture 2" descr="Wiki's: Communities Collaborating to Create">
            <a:extLst>
              <a:ext uri="{FF2B5EF4-FFF2-40B4-BE49-F238E27FC236}">
                <a16:creationId xmlns:a16="http://schemas.microsoft.com/office/drawing/2014/main" id="{487D6F01-B0E1-B91B-79BA-012407918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492" y="3737559"/>
            <a:ext cx="6201508" cy="312044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y verification might be THE most important word you teach your students  in 2020 | Stories | South Carolina ETV">
            <a:extLst>
              <a:ext uri="{FF2B5EF4-FFF2-40B4-BE49-F238E27FC236}">
                <a16:creationId xmlns:a16="http://schemas.microsoft.com/office/drawing/2014/main" id="{8F4DFE47-3260-E123-8F91-8E16FBECCE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0232" y="4127500"/>
            <a:ext cx="3255168" cy="2630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24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1000"/>
                                        <p:tgtEl>
                                          <p:spTgt spid="2052"/>
                                        </p:tgtEl>
                                      </p:cBhvr>
                                    </p:animEffect>
                                    <p:anim calcmode="lin" valueType="num">
                                      <p:cBhvr>
                                        <p:cTn id="13" dur="1000" fill="hold"/>
                                        <p:tgtEl>
                                          <p:spTgt spid="2052"/>
                                        </p:tgtEl>
                                        <p:attrNameLst>
                                          <p:attrName>ppt_x</p:attrName>
                                        </p:attrNameLst>
                                      </p:cBhvr>
                                      <p:tavLst>
                                        <p:tav tm="0">
                                          <p:val>
                                            <p:strVal val="#ppt_x"/>
                                          </p:val>
                                        </p:tav>
                                        <p:tav tm="100000">
                                          <p:val>
                                            <p:strVal val="#ppt_x"/>
                                          </p:val>
                                        </p:tav>
                                      </p:tavLst>
                                    </p:anim>
                                    <p:anim calcmode="lin" valueType="num">
                                      <p:cBhvr>
                                        <p:cTn id="14" dur="1000" fill="hold"/>
                                        <p:tgtEl>
                                          <p:spTgt spid="205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1000"/>
                                        <p:tgtEl>
                                          <p:spTgt spid="2050"/>
                                        </p:tgtEl>
                                      </p:cBhvr>
                                    </p:animEffect>
                                    <p:anim calcmode="lin" valueType="num">
                                      <p:cBhvr>
                                        <p:cTn id="18" dur="1000" fill="hold"/>
                                        <p:tgtEl>
                                          <p:spTgt spid="2050"/>
                                        </p:tgtEl>
                                        <p:attrNameLst>
                                          <p:attrName>ppt_x</p:attrName>
                                        </p:attrNameLst>
                                      </p:cBhvr>
                                      <p:tavLst>
                                        <p:tav tm="0">
                                          <p:val>
                                            <p:strVal val="#ppt_x"/>
                                          </p:val>
                                        </p:tav>
                                        <p:tav tm="100000">
                                          <p:val>
                                            <p:strVal val="#ppt_x"/>
                                          </p:val>
                                        </p:tav>
                                      </p:tavLst>
                                    </p:anim>
                                    <p:anim calcmode="lin" valueType="num">
                                      <p:cBhvr>
                                        <p:cTn id="1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F3C7941D-3618-4642-97A6-1CAD73E1E77C}"/>
              </a:ext>
            </a:extLst>
          </p:cNvPr>
          <p:cNvSpPr txBox="1">
            <a:spLocks/>
          </p:cNvSpPr>
          <p:nvPr/>
        </p:nvSpPr>
        <p:spPr>
          <a:xfrm>
            <a:off x="493294" y="2247077"/>
            <a:ext cx="5998946" cy="3324667"/>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	Information Exchange</a:t>
            </a:r>
          </a:p>
          <a:p>
            <a:pPr marL="800100" lvl="1" indent="-342900" algn="l">
              <a:buFont typeface="Arial" panose="020B0604020202020204" pitchFamily="34" charset="0"/>
              <a:buChar char="•"/>
            </a:pPr>
            <a:r>
              <a:rPr lang="en-US" sz="2800" dirty="0">
                <a:solidFill>
                  <a:srgbClr val="002060"/>
                </a:solidFill>
              </a:rPr>
              <a:t>Journalism &amp; Role Play</a:t>
            </a:r>
          </a:p>
          <a:p>
            <a:pPr marL="800100" lvl="1" indent="-342900" algn="l">
              <a:buFont typeface="Arial" panose="020B0604020202020204" pitchFamily="34" charset="0"/>
              <a:buChar char="•"/>
            </a:pPr>
            <a:r>
              <a:rPr lang="en-US" sz="2800" dirty="0">
                <a:solidFill>
                  <a:srgbClr val="002060"/>
                </a:solidFill>
              </a:rPr>
              <a:t>Practice Note Taking</a:t>
            </a:r>
          </a:p>
          <a:p>
            <a:pPr marL="800100" lvl="1" indent="-342900" algn="l">
              <a:buFont typeface="Arial" panose="020B0604020202020204" pitchFamily="34" charset="0"/>
              <a:buChar char="•"/>
            </a:pPr>
            <a:r>
              <a:rPr lang="en-US" sz="2800" dirty="0">
                <a:solidFill>
                  <a:srgbClr val="002060"/>
                </a:solidFill>
              </a:rPr>
              <a:t>Writing an article</a:t>
            </a:r>
          </a:p>
          <a:p>
            <a:pPr marL="800100" lvl="1" indent="-342900" algn="l">
              <a:buFont typeface="Arial" panose="020B0604020202020204" pitchFamily="34" charset="0"/>
              <a:buChar char="•"/>
            </a:pPr>
            <a:r>
              <a:rPr lang="en-US" sz="2800" dirty="0">
                <a:solidFill>
                  <a:srgbClr val="002060"/>
                </a:solidFill>
              </a:rPr>
              <a:t>Requires written preparation</a:t>
            </a:r>
          </a:p>
          <a:p>
            <a:pPr marL="800100" lvl="1" indent="-342900" algn="l">
              <a:buFont typeface="Arial" panose="020B0604020202020204" pitchFamily="34" charset="0"/>
              <a:buChar char="•"/>
            </a:pPr>
            <a:r>
              <a:rPr lang="en-US" sz="2800" dirty="0">
                <a:solidFill>
                  <a:srgbClr val="002060"/>
                </a:solidFill>
              </a:rPr>
              <a:t>Fosters responsibility</a:t>
            </a:r>
          </a:p>
        </p:txBody>
      </p:sp>
      <p:pic>
        <p:nvPicPr>
          <p:cNvPr id="6146" name="Picture 2" descr="Extra! Extra! | Kid Reporters&amp;#39; Notebook | Scholastic Inc.">
            <a:extLst>
              <a:ext uri="{FF2B5EF4-FFF2-40B4-BE49-F238E27FC236}">
                <a16:creationId xmlns:a16="http://schemas.microsoft.com/office/drawing/2014/main" id="{9086E9B6-76DB-4A79-B51F-2DE2EBDC669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2300" y="2247077"/>
            <a:ext cx="4726406" cy="35448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E574E96-6FB3-AC41-E6A1-1B05AF82B2C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CF6504B1-1F8D-1642-4F27-866A37D2B8F3}"/>
              </a:ext>
            </a:extLst>
          </p:cNvPr>
          <p:cNvSpPr txBox="1">
            <a:spLocks/>
          </p:cNvSpPr>
          <p:nvPr/>
        </p:nvSpPr>
        <p:spPr>
          <a:xfrm>
            <a:off x="2515772" y="424442"/>
            <a:ext cx="7160455" cy="953253"/>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Collaborative Activities</a:t>
            </a:r>
          </a:p>
          <a:p>
            <a:pPr algn="ctr"/>
            <a:r>
              <a:rPr lang="en-US" sz="4000" dirty="0">
                <a:solidFill>
                  <a:schemeClr val="accent1">
                    <a:lumMod val="75000"/>
                  </a:schemeClr>
                </a:solidFill>
              </a:rPr>
              <a:t>Fostering Interpersonal Skills</a:t>
            </a:r>
          </a:p>
        </p:txBody>
      </p:sp>
    </p:spTree>
    <p:extLst>
      <p:ext uri="{BB962C8B-B14F-4D97-AF65-F5344CB8AC3E}">
        <p14:creationId xmlns:p14="http://schemas.microsoft.com/office/powerpoint/2010/main" val="292275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1000"/>
                                        <p:tgtEl>
                                          <p:spTgt spid="6146"/>
                                        </p:tgtEl>
                                      </p:cBhvr>
                                    </p:animEffect>
                                    <p:anim calcmode="lin" valueType="num">
                                      <p:cBhvr>
                                        <p:cTn id="13" dur="1000" fill="hold"/>
                                        <p:tgtEl>
                                          <p:spTgt spid="6146"/>
                                        </p:tgtEl>
                                        <p:attrNameLst>
                                          <p:attrName>ppt_x</p:attrName>
                                        </p:attrNameLst>
                                      </p:cBhvr>
                                      <p:tavLst>
                                        <p:tav tm="0">
                                          <p:val>
                                            <p:strVal val="#ppt_x"/>
                                          </p:val>
                                        </p:tav>
                                        <p:tav tm="100000">
                                          <p:val>
                                            <p:strVal val="#ppt_x"/>
                                          </p:val>
                                        </p:tav>
                                      </p:tavLst>
                                    </p:anim>
                                    <p:anim calcmode="lin" valueType="num">
                                      <p:cBhvr>
                                        <p:cTn id="14"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B97DAE-D543-C332-AA30-FD7592476B4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3" name="Title 1">
            <a:extLst>
              <a:ext uri="{FF2B5EF4-FFF2-40B4-BE49-F238E27FC236}">
                <a16:creationId xmlns:a16="http://schemas.microsoft.com/office/drawing/2014/main" id="{CB149019-88CC-84E9-A75D-60393393F71D}"/>
              </a:ext>
            </a:extLst>
          </p:cNvPr>
          <p:cNvSpPr txBox="1">
            <a:spLocks/>
          </p:cNvSpPr>
          <p:nvPr/>
        </p:nvSpPr>
        <p:spPr>
          <a:xfrm>
            <a:off x="2485489" y="607226"/>
            <a:ext cx="7547396" cy="833806"/>
          </a:xfrm>
          <a:prstGeom prst="rect">
            <a:avLst/>
          </a:prstGeom>
        </p:spPr>
        <p:txBody>
          <a:bodyPr vert="horz" lIns="91440" tIns="45720" rIns="91440" bIns="45720" rtlCol="0" anchor="b">
            <a:normAutofit fontScale="70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Well-being and Self Confidence</a:t>
            </a:r>
          </a:p>
          <a:p>
            <a:pPr algn="ctr"/>
            <a:r>
              <a:rPr lang="en-US" sz="4000" dirty="0">
                <a:solidFill>
                  <a:srgbClr val="002060"/>
                </a:solidFill>
              </a:rPr>
              <a:t>Intrapersonal Skills – Emotional Intelligence</a:t>
            </a:r>
          </a:p>
        </p:txBody>
      </p:sp>
      <p:sp>
        <p:nvSpPr>
          <p:cNvPr id="7" name="Subtitle 2">
            <a:extLst>
              <a:ext uri="{FF2B5EF4-FFF2-40B4-BE49-F238E27FC236}">
                <a16:creationId xmlns:a16="http://schemas.microsoft.com/office/drawing/2014/main" id="{562A6DB9-F0F4-CA32-97D0-A0FB811FBF70}"/>
              </a:ext>
            </a:extLst>
          </p:cNvPr>
          <p:cNvSpPr txBox="1">
            <a:spLocks/>
          </p:cNvSpPr>
          <p:nvPr/>
        </p:nvSpPr>
        <p:spPr>
          <a:xfrm>
            <a:off x="493294" y="2247077"/>
            <a:ext cx="5998946" cy="3324667"/>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What is Emotional Intelligence?</a:t>
            </a:r>
          </a:p>
          <a:p>
            <a:pPr marL="800100" lvl="1" indent="-342900" algn="l">
              <a:buFont typeface="Arial" panose="020B0604020202020204" pitchFamily="34" charset="0"/>
              <a:buChar char="•"/>
            </a:pPr>
            <a:r>
              <a:rPr lang="en-US" sz="2800" dirty="0">
                <a:solidFill>
                  <a:srgbClr val="002060"/>
                </a:solidFill>
              </a:rPr>
              <a:t>Self-Awareness</a:t>
            </a:r>
          </a:p>
          <a:p>
            <a:pPr marL="800100" lvl="1" indent="-342900" algn="l">
              <a:buFont typeface="Arial" panose="020B0604020202020204" pitchFamily="34" charset="0"/>
              <a:buChar char="•"/>
            </a:pPr>
            <a:r>
              <a:rPr lang="en-US" sz="2800" dirty="0">
                <a:solidFill>
                  <a:srgbClr val="002060"/>
                </a:solidFill>
              </a:rPr>
              <a:t>Self-Regulation</a:t>
            </a:r>
          </a:p>
          <a:p>
            <a:pPr marL="800100" lvl="1" indent="-342900" algn="l">
              <a:buFont typeface="Arial" panose="020B0604020202020204" pitchFamily="34" charset="0"/>
              <a:buChar char="•"/>
            </a:pPr>
            <a:r>
              <a:rPr lang="en-US" sz="2800" dirty="0">
                <a:solidFill>
                  <a:srgbClr val="002060"/>
                </a:solidFill>
              </a:rPr>
              <a:t>Motivation</a:t>
            </a:r>
          </a:p>
          <a:p>
            <a:pPr marL="800100" lvl="1" indent="-342900" algn="l">
              <a:buFont typeface="Arial" panose="020B0604020202020204" pitchFamily="34" charset="0"/>
              <a:buChar char="•"/>
            </a:pPr>
            <a:r>
              <a:rPr lang="en-US" sz="2800" dirty="0">
                <a:solidFill>
                  <a:srgbClr val="002060"/>
                </a:solidFill>
              </a:rPr>
              <a:t>Empathy</a:t>
            </a:r>
          </a:p>
          <a:p>
            <a:pPr marL="800100" lvl="1" indent="-342900" algn="l">
              <a:buFont typeface="Arial" panose="020B0604020202020204" pitchFamily="34" charset="0"/>
              <a:buChar char="•"/>
            </a:pPr>
            <a:r>
              <a:rPr lang="en-US" sz="2800" dirty="0">
                <a:solidFill>
                  <a:srgbClr val="002060"/>
                </a:solidFill>
              </a:rPr>
              <a:t>Social (PR) Skills</a:t>
            </a:r>
          </a:p>
          <a:p>
            <a:pPr marL="800100" lvl="1" indent="-342900" algn="l">
              <a:buFont typeface="Arial" panose="020B0604020202020204" pitchFamily="34" charset="0"/>
              <a:buChar char="•"/>
            </a:pPr>
            <a:endParaRPr lang="en-US" sz="2800" dirty="0">
              <a:solidFill>
                <a:srgbClr val="002060"/>
              </a:solidFill>
            </a:endParaRPr>
          </a:p>
        </p:txBody>
      </p:sp>
      <p:pic>
        <p:nvPicPr>
          <p:cNvPr id="4100" name="Picture 4" descr="Emotional Intelligence Mind Map Business Concept Stock Vector (Royalty Free)  306810509 | Shutterstock">
            <a:extLst>
              <a:ext uri="{FF2B5EF4-FFF2-40B4-BE49-F238E27FC236}">
                <a16:creationId xmlns:a16="http://schemas.microsoft.com/office/drawing/2014/main" id="{6C1EF7FD-EF0E-BF50-340F-8CE28F17E7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513466" y="2247077"/>
            <a:ext cx="5335913" cy="3908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46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8B0B2-461C-4567-A241-2699034F027F}"/>
              </a:ext>
            </a:extLst>
          </p:cNvPr>
          <p:cNvSpPr>
            <a:spLocks noGrp="1"/>
          </p:cNvSpPr>
          <p:nvPr>
            <p:ph type="ctrTitle"/>
          </p:nvPr>
        </p:nvSpPr>
        <p:spPr>
          <a:xfrm>
            <a:off x="833761" y="2030627"/>
            <a:ext cx="5425426" cy="833806"/>
          </a:xfrm>
          <a:ln>
            <a:noFill/>
          </a:ln>
        </p:spPr>
        <p:txBody>
          <a:bodyPr>
            <a:noAutofit/>
          </a:bodyPr>
          <a:lstStyle/>
          <a:p>
            <a:pPr algn="ctr"/>
            <a:r>
              <a:rPr lang="en-US" sz="2800" dirty="0">
                <a:solidFill>
                  <a:srgbClr val="002060"/>
                </a:solidFill>
              </a:rPr>
              <a:t>Establishing the Teacher – Student Relationship</a:t>
            </a:r>
          </a:p>
        </p:txBody>
      </p:sp>
      <p:sp>
        <p:nvSpPr>
          <p:cNvPr id="8" name="Subtitle 2">
            <a:extLst>
              <a:ext uri="{FF2B5EF4-FFF2-40B4-BE49-F238E27FC236}">
                <a16:creationId xmlns:a16="http://schemas.microsoft.com/office/drawing/2014/main" id="{71EDE21A-1587-4E2D-AFD3-EEDFC6DA97B0}"/>
              </a:ext>
            </a:extLst>
          </p:cNvPr>
          <p:cNvSpPr txBox="1">
            <a:spLocks/>
          </p:cNvSpPr>
          <p:nvPr/>
        </p:nvSpPr>
        <p:spPr>
          <a:xfrm>
            <a:off x="925845" y="3189734"/>
            <a:ext cx="6648948" cy="2834239"/>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2800" b="1" dirty="0">
                <a:solidFill>
                  <a:srgbClr val="002060"/>
                </a:solidFill>
              </a:rPr>
              <a:t>Get to know your students</a:t>
            </a:r>
          </a:p>
          <a:p>
            <a:pPr marL="457200" indent="-457200" algn="l">
              <a:buFont typeface="Arial" panose="020B0604020202020204" pitchFamily="34" charset="0"/>
              <a:buChar char="•"/>
            </a:pPr>
            <a:r>
              <a:rPr lang="en-US" sz="2800" dirty="0">
                <a:solidFill>
                  <a:srgbClr val="002060"/>
                </a:solidFill>
              </a:rPr>
              <a:t>Family Background</a:t>
            </a:r>
          </a:p>
          <a:p>
            <a:pPr marL="457200" indent="-457200" algn="l">
              <a:buFont typeface="Arial" panose="020B0604020202020204" pitchFamily="34" charset="0"/>
              <a:buChar char="•"/>
            </a:pPr>
            <a:r>
              <a:rPr lang="en-US" sz="2800" dirty="0">
                <a:solidFill>
                  <a:srgbClr val="002060"/>
                </a:solidFill>
              </a:rPr>
              <a:t>Special Educational Needs</a:t>
            </a:r>
          </a:p>
          <a:p>
            <a:pPr marL="457200" indent="-457200" algn="l">
              <a:buFont typeface="Arial" panose="020B0604020202020204" pitchFamily="34" charset="0"/>
              <a:buChar char="•"/>
            </a:pPr>
            <a:r>
              <a:rPr lang="en-US" sz="2800" dirty="0">
                <a:solidFill>
                  <a:srgbClr val="002060"/>
                </a:solidFill>
              </a:rPr>
              <a:t>Relationship with classmates</a:t>
            </a:r>
          </a:p>
          <a:p>
            <a:pPr marL="457200" indent="-457200" algn="l">
              <a:buFont typeface="Arial" panose="020B0604020202020204" pitchFamily="34" charset="0"/>
              <a:buChar char="•"/>
            </a:pPr>
            <a:r>
              <a:rPr lang="en-US" sz="2800" dirty="0">
                <a:solidFill>
                  <a:srgbClr val="002060"/>
                </a:solidFill>
              </a:rPr>
              <a:t>Personal Interests</a:t>
            </a:r>
          </a:p>
          <a:p>
            <a:pPr marL="800100" lvl="1" indent="-342900" algn="l">
              <a:buFont typeface="Arial" panose="020B0604020202020204" pitchFamily="34" charset="0"/>
              <a:buChar char="•"/>
            </a:pPr>
            <a:endParaRPr lang="en-US" sz="2800" dirty="0">
              <a:solidFill>
                <a:srgbClr val="002060"/>
              </a:solidFill>
            </a:endParaRPr>
          </a:p>
          <a:p>
            <a:pPr marL="800100" lvl="1" indent="-342900" algn="l">
              <a:buFont typeface="Arial" panose="020B0604020202020204" pitchFamily="34" charset="0"/>
              <a:buChar char="•"/>
            </a:pPr>
            <a:endParaRPr lang="en-US" sz="2800" dirty="0">
              <a:solidFill>
                <a:srgbClr val="002060"/>
              </a:solidFill>
            </a:endParaRPr>
          </a:p>
          <a:p>
            <a:pPr algn="l"/>
            <a:endParaRPr lang="en-US" sz="2800" dirty="0">
              <a:solidFill>
                <a:srgbClr val="002060"/>
              </a:solidFill>
            </a:endParaRPr>
          </a:p>
        </p:txBody>
      </p:sp>
      <p:pic>
        <p:nvPicPr>
          <p:cNvPr id="1028" name="Picture 4" descr="Basic gk questions for kids between the age of 4-12 years!">
            <a:extLst>
              <a:ext uri="{FF2B5EF4-FFF2-40B4-BE49-F238E27FC236}">
                <a16:creationId xmlns:a16="http://schemas.microsoft.com/office/drawing/2014/main" id="{51BF1724-B317-4672-B910-8355F748B70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07570" y="2631043"/>
            <a:ext cx="4242874" cy="28342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EB97DAE-D543-C332-AA30-FD7592476B4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3" name="Title 1">
            <a:extLst>
              <a:ext uri="{FF2B5EF4-FFF2-40B4-BE49-F238E27FC236}">
                <a16:creationId xmlns:a16="http://schemas.microsoft.com/office/drawing/2014/main" id="{CB149019-88CC-84E9-A75D-60393393F71D}"/>
              </a:ext>
            </a:extLst>
          </p:cNvPr>
          <p:cNvSpPr txBox="1">
            <a:spLocks/>
          </p:cNvSpPr>
          <p:nvPr/>
        </p:nvSpPr>
        <p:spPr>
          <a:xfrm>
            <a:off x="2485489" y="607226"/>
            <a:ext cx="7547396" cy="833806"/>
          </a:xfrm>
          <a:prstGeom prst="rect">
            <a:avLst/>
          </a:prstGeom>
        </p:spPr>
        <p:txBody>
          <a:bodyPr vert="horz" lIns="91440" tIns="45720" rIns="91440" bIns="45720" rtlCol="0" anchor="b">
            <a:normAutofit fontScale="70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Well-being and Self Confidence</a:t>
            </a:r>
          </a:p>
          <a:p>
            <a:pPr algn="ctr"/>
            <a:r>
              <a:rPr lang="en-US" sz="4000" dirty="0">
                <a:solidFill>
                  <a:srgbClr val="002060"/>
                </a:solidFill>
              </a:rPr>
              <a:t>Intrapersonal Skills – Emotional Intelligence</a:t>
            </a:r>
          </a:p>
        </p:txBody>
      </p:sp>
    </p:spTree>
    <p:extLst>
      <p:ext uri="{BB962C8B-B14F-4D97-AF65-F5344CB8AC3E}">
        <p14:creationId xmlns:p14="http://schemas.microsoft.com/office/powerpoint/2010/main" val="299828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1000" fill="hold"/>
                                        <p:tgtEl>
                                          <p:spTgt spid="1028"/>
                                        </p:tgtEl>
                                        <p:attrNameLst>
                                          <p:attrName>ppt_x</p:attrName>
                                        </p:attrNameLst>
                                      </p:cBhvr>
                                      <p:tavLst>
                                        <p:tav tm="0">
                                          <p:val>
                                            <p:strVal val="#ppt_x"/>
                                          </p:val>
                                        </p:tav>
                                        <p:tav tm="100000">
                                          <p:val>
                                            <p:strVal val="#ppt_x"/>
                                          </p:val>
                                        </p:tav>
                                      </p:tavLst>
                                    </p:anim>
                                    <p:anim calcmode="lin" valueType="num">
                                      <p:cBhvr additive="base">
                                        <p:cTn id="8" dur="1000" fill="hold"/>
                                        <p:tgtEl>
                                          <p:spTgt spid="1028"/>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8B0B2-461C-4567-A241-2699034F027F}"/>
              </a:ext>
            </a:extLst>
          </p:cNvPr>
          <p:cNvSpPr>
            <a:spLocks noGrp="1"/>
          </p:cNvSpPr>
          <p:nvPr>
            <p:ph type="ctrTitle"/>
          </p:nvPr>
        </p:nvSpPr>
        <p:spPr>
          <a:xfrm>
            <a:off x="1287353" y="1744394"/>
            <a:ext cx="3506359" cy="587732"/>
          </a:xfrm>
          <a:ln>
            <a:noFill/>
          </a:ln>
        </p:spPr>
        <p:txBody>
          <a:bodyPr>
            <a:noAutofit/>
          </a:bodyPr>
          <a:lstStyle/>
          <a:p>
            <a:pPr algn="ctr"/>
            <a:r>
              <a:rPr lang="en-US" sz="2800" dirty="0">
                <a:solidFill>
                  <a:srgbClr val="002060"/>
                </a:solidFill>
              </a:rPr>
              <a:t>Do Your Research</a:t>
            </a:r>
          </a:p>
        </p:txBody>
      </p:sp>
      <p:sp>
        <p:nvSpPr>
          <p:cNvPr id="8" name="Subtitle 2">
            <a:extLst>
              <a:ext uri="{FF2B5EF4-FFF2-40B4-BE49-F238E27FC236}">
                <a16:creationId xmlns:a16="http://schemas.microsoft.com/office/drawing/2014/main" id="{71EDE21A-1587-4E2D-AFD3-EEDFC6DA97B0}"/>
              </a:ext>
            </a:extLst>
          </p:cNvPr>
          <p:cNvSpPr txBox="1">
            <a:spLocks/>
          </p:cNvSpPr>
          <p:nvPr/>
        </p:nvSpPr>
        <p:spPr>
          <a:xfrm>
            <a:off x="1175400" y="2335409"/>
            <a:ext cx="6868848" cy="3459910"/>
          </a:xfrm>
          <a:prstGeom prst="rect">
            <a:avLst/>
          </a:prstGeom>
        </p:spPr>
        <p:txBody>
          <a:bodyPr vert="horz" lIns="91440" tIns="45720" rIns="91440" bIns="45720" rtlCol="0" anchor="t">
            <a:noAutofit/>
          </a:bodyPr>
          <a:lstStyle>
            <a:defPPr>
              <a:defRPr lang="en-US"/>
            </a:defPPr>
            <a:lvl1pPr marL="342900" indent="-342900" defTabSz="457200">
              <a:spcBef>
                <a:spcPts val="1000"/>
              </a:spcBef>
              <a:spcAft>
                <a:spcPts val="0"/>
              </a:spcAft>
              <a:buClr>
                <a:schemeClr val="accent1"/>
              </a:buClr>
              <a:buSzPct val="80000"/>
              <a:buFont typeface="Arial" panose="020B0604020202020204" pitchFamily="34" charset="0"/>
              <a:buChar char="•"/>
              <a:defRPr sz="4000">
                <a:solidFill>
                  <a:srgbClr val="002060"/>
                </a:solidFill>
              </a:defRPr>
            </a:lvl1pPr>
            <a:lvl2pPr marL="800100" lvl="1" indent="-342900" defTabSz="457200">
              <a:spcBef>
                <a:spcPts val="1000"/>
              </a:spcBef>
              <a:spcAft>
                <a:spcPts val="0"/>
              </a:spcAft>
              <a:buClr>
                <a:schemeClr val="accent1"/>
              </a:buClr>
              <a:buSzPct val="80000"/>
              <a:buFont typeface="Arial" panose="020B0604020202020204" pitchFamily="34" charset="0"/>
              <a:buChar char="•"/>
              <a:defRPr sz="3800">
                <a:solidFill>
                  <a:srgbClr val="002060"/>
                </a:solidFill>
              </a:defRPr>
            </a:lvl2pPr>
            <a:lvl3pPr indent="0" algn="ctr" defTabSz="457200">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defTabSz="457200">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defTabSz="457200">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defTabSz="457200">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defTabSz="457200">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defTabSz="457200">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defTabSz="457200">
              <a:spcBef>
                <a:spcPts val="1000"/>
              </a:spcBef>
              <a:spcAft>
                <a:spcPts val="0"/>
              </a:spcAft>
              <a:buClr>
                <a:schemeClr val="accent1"/>
              </a:buClr>
              <a:buSzPct val="80000"/>
              <a:buFont typeface="Wingdings 3" charset="2"/>
              <a:buNone/>
              <a:defRPr sz="1200">
                <a:solidFill>
                  <a:schemeClr val="tx1">
                    <a:tint val="75000"/>
                  </a:schemeClr>
                </a:solidFill>
              </a:defRPr>
            </a:lvl9pPr>
          </a:lstStyle>
          <a:p>
            <a:pPr marL="0" indent="0">
              <a:buNone/>
            </a:pPr>
            <a:r>
              <a:rPr lang="en-US" sz="2800" b="1" dirty="0"/>
              <a:t>Ask</a:t>
            </a:r>
            <a:r>
              <a:rPr lang="en-US" sz="2800" b="1" dirty="0">
                <a:solidFill>
                  <a:srgbClr val="FF0000"/>
                </a:solidFill>
              </a:rPr>
              <a:t> </a:t>
            </a:r>
            <a:r>
              <a:rPr lang="en-US" sz="2800" b="1" dirty="0"/>
              <a:t>Them…</a:t>
            </a:r>
          </a:p>
          <a:p>
            <a:r>
              <a:rPr lang="en-US" sz="2800" dirty="0"/>
              <a:t>What are their hobbies?</a:t>
            </a:r>
          </a:p>
          <a:p>
            <a:r>
              <a:rPr lang="en-US" sz="2800" dirty="0"/>
              <a:t>Do they play sports?</a:t>
            </a:r>
          </a:p>
          <a:p>
            <a:r>
              <a:rPr lang="en-US" sz="2800" dirty="0"/>
              <a:t>Which athlete do they look up to?</a:t>
            </a:r>
          </a:p>
          <a:p>
            <a:r>
              <a:rPr lang="en-US" sz="2800" dirty="0"/>
              <a:t>What are their favourite celebrities?</a:t>
            </a:r>
          </a:p>
          <a:p>
            <a:r>
              <a:rPr lang="en-US" sz="2800" dirty="0"/>
              <a:t>What kind of music do they listen to?</a:t>
            </a:r>
          </a:p>
          <a:p>
            <a:pPr lvl="1"/>
            <a:endParaRPr lang="en-US" sz="2800" dirty="0"/>
          </a:p>
          <a:p>
            <a:endParaRPr lang="en-US" sz="2800" dirty="0"/>
          </a:p>
        </p:txBody>
      </p:sp>
      <p:pic>
        <p:nvPicPr>
          <p:cNvPr id="1026" name="Picture 2" descr="Pin by Brooke Pinyan on little ones. | Kids playing football, Football kids,  Play soccer">
            <a:extLst>
              <a:ext uri="{FF2B5EF4-FFF2-40B4-BE49-F238E27FC236}">
                <a16:creationId xmlns:a16="http://schemas.microsoft.com/office/drawing/2014/main" id="{5BD1B964-DA79-41B3-98E7-68CACEC535EF}"/>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8271803" y="1744394"/>
            <a:ext cx="3337927" cy="47267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6A54F48-B9EF-6CEE-C373-8216F8B3BD6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5" name="Title 1">
            <a:extLst>
              <a:ext uri="{FF2B5EF4-FFF2-40B4-BE49-F238E27FC236}">
                <a16:creationId xmlns:a16="http://schemas.microsoft.com/office/drawing/2014/main" id="{3B96C44F-1BFB-2F38-6BCF-C62BA3A61141}"/>
              </a:ext>
            </a:extLst>
          </p:cNvPr>
          <p:cNvSpPr txBox="1">
            <a:spLocks/>
          </p:cNvSpPr>
          <p:nvPr/>
        </p:nvSpPr>
        <p:spPr>
          <a:xfrm>
            <a:off x="2485489" y="607226"/>
            <a:ext cx="7547396" cy="833806"/>
          </a:xfrm>
          <a:prstGeom prst="rect">
            <a:avLst/>
          </a:prstGeom>
        </p:spPr>
        <p:txBody>
          <a:bodyPr vert="horz" lIns="91440" tIns="45720" rIns="91440" bIns="45720" rtlCol="0" anchor="b">
            <a:normAutofit fontScale="70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Well-being and Self Confidence</a:t>
            </a:r>
          </a:p>
          <a:p>
            <a:pPr algn="ctr"/>
            <a:r>
              <a:rPr lang="en-US" sz="4000" dirty="0">
                <a:solidFill>
                  <a:srgbClr val="002060"/>
                </a:solidFill>
              </a:rPr>
              <a:t>Intrapersonal Skills – Emotional Intelligence</a:t>
            </a:r>
          </a:p>
        </p:txBody>
      </p:sp>
    </p:spTree>
    <p:extLst>
      <p:ext uri="{BB962C8B-B14F-4D97-AF65-F5344CB8AC3E}">
        <p14:creationId xmlns:p14="http://schemas.microsoft.com/office/powerpoint/2010/main" val="136257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720185-D2E1-4FCE-9BB6-EF4D3F5FDADC}"/>
              </a:ext>
            </a:extLst>
          </p:cNvPr>
          <p:cNvSpPr txBox="1">
            <a:spLocks/>
          </p:cNvSpPr>
          <p:nvPr/>
        </p:nvSpPr>
        <p:spPr>
          <a:xfrm>
            <a:off x="1570991" y="1625275"/>
            <a:ext cx="6073749" cy="598941"/>
          </a:xfrm>
          <a:prstGeom prst="rect">
            <a:avLst/>
          </a:prstGeom>
          <a:ln>
            <a:noFill/>
          </a:ln>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2800" dirty="0">
              <a:solidFill>
                <a:srgbClr val="002060"/>
              </a:solidFill>
            </a:endParaRPr>
          </a:p>
        </p:txBody>
      </p:sp>
      <p:pic>
        <p:nvPicPr>
          <p:cNvPr id="7" name="Picture 6">
            <a:extLst>
              <a:ext uri="{FF2B5EF4-FFF2-40B4-BE49-F238E27FC236}">
                <a16:creationId xmlns:a16="http://schemas.microsoft.com/office/drawing/2014/main" id="{C9C1DA15-86FC-9F6A-3494-B76108EE59D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8" name="Subtitle 2">
            <a:extLst>
              <a:ext uri="{FF2B5EF4-FFF2-40B4-BE49-F238E27FC236}">
                <a16:creationId xmlns:a16="http://schemas.microsoft.com/office/drawing/2014/main" id="{F90D0234-CDE9-1821-8DF3-2A7DEFCC9FF1}"/>
              </a:ext>
            </a:extLst>
          </p:cNvPr>
          <p:cNvSpPr>
            <a:spLocks noGrp="1"/>
          </p:cNvSpPr>
          <p:nvPr>
            <p:ph type="subTitle" idx="1"/>
          </p:nvPr>
        </p:nvSpPr>
        <p:spPr>
          <a:xfrm>
            <a:off x="1185884" y="2224216"/>
            <a:ext cx="6843961" cy="3155840"/>
          </a:xfrm>
        </p:spPr>
        <p:txBody>
          <a:bodyPr>
            <a:normAutofit/>
          </a:bodyPr>
          <a:lstStyle/>
          <a:p>
            <a:r>
              <a:rPr lang="en-US" sz="2800" dirty="0">
                <a:solidFill>
                  <a:srgbClr val="002060"/>
                </a:solidFill>
              </a:rPr>
              <a:t>The</a:t>
            </a:r>
            <a:r>
              <a:rPr lang="en-US" sz="2800" dirty="0">
                <a:solidFill>
                  <a:srgbClr val="FF0000"/>
                </a:solidFill>
              </a:rPr>
              <a:t> </a:t>
            </a:r>
            <a:r>
              <a:rPr lang="en-US" sz="2800" b="1" dirty="0">
                <a:solidFill>
                  <a:srgbClr val="002060"/>
                </a:solidFill>
              </a:rPr>
              <a:t>Student-Student</a:t>
            </a:r>
            <a:r>
              <a:rPr lang="en-US" sz="2800" dirty="0">
                <a:solidFill>
                  <a:srgbClr val="002060"/>
                </a:solidFill>
              </a:rPr>
              <a:t> Relationship</a:t>
            </a:r>
          </a:p>
          <a:p>
            <a:pPr marL="457200" indent="-457200">
              <a:buFont typeface="Arial" panose="020B0604020202020204" pitchFamily="34" charset="0"/>
              <a:buChar char="•"/>
            </a:pPr>
            <a:r>
              <a:rPr lang="en-US" sz="2800" dirty="0">
                <a:solidFill>
                  <a:srgbClr val="002060"/>
                </a:solidFill>
              </a:rPr>
              <a:t>A student will NOT participate and in most cases be terrified, if he thinks he will be </a:t>
            </a:r>
            <a:r>
              <a:rPr lang="en-US" sz="2800" b="1" dirty="0">
                <a:solidFill>
                  <a:srgbClr val="002060"/>
                </a:solidFill>
              </a:rPr>
              <a:t>teased</a:t>
            </a:r>
            <a:r>
              <a:rPr lang="en-US" sz="2800" dirty="0">
                <a:solidFill>
                  <a:srgbClr val="002060"/>
                </a:solidFill>
              </a:rPr>
              <a:t> or even </a:t>
            </a:r>
            <a:r>
              <a:rPr lang="en-US" sz="2800" b="1" dirty="0">
                <a:solidFill>
                  <a:srgbClr val="002060"/>
                </a:solidFill>
              </a:rPr>
              <a:t>bullied</a:t>
            </a:r>
            <a:r>
              <a:rPr lang="en-US" sz="2800" dirty="0">
                <a:solidFill>
                  <a:srgbClr val="002060"/>
                </a:solidFill>
              </a:rPr>
              <a:t> in class.</a:t>
            </a:r>
          </a:p>
          <a:p>
            <a:pPr marL="457200" indent="-457200">
              <a:buFont typeface="Arial" panose="020B0604020202020204" pitchFamily="34" charset="0"/>
              <a:buChar char="•"/>
            </a:pPr>
            <a:r>
              <a:rPr lang="en-US" sz="2800" b="1" dirty="0">
                <a:solidFill>
                  <a:srgbClr val="002060"/>
                </a:solidFill>
              </a:rPr>
              <a:t>Shyness</a:t>
            </a:r>
            <a:r>
              <a:rPr lang="en-US" sz="2800" dirty="0">
                <a:solidFill>
                  <a:srgbClr val="002060"/>
                </a:solidFill>
              </a:rPr>
              <a:t>, fear of </a:t>
            </a:r>
            <a:r>
              <a:rPr lang="en-US" sz="2800" b="1" dirty="0">
                <a:solidFill>
                  <a:srgbClr val="002060"/>
                </a:solidFill>
              </a:rPr>
              <a:t>criticism</a:t>
            </a:r>
          </a:p>
        </p:txBody>
      </p:sp>
      <p:pic>
        <p:nvPicPr>
          <p:cNvPr id="9" name="Picture 2" descr="Scared Student Boy Vector Images (over 100)">
            <a:extLst>
              <a:ext uri="{FF2B5EF4-FFF2-40B4-BE49-F238E27FC236}">
                <a16:creationId xmlns:a16="http://schemas.microsoft.com/office/drawing/2014/main" id="{9FE82B04-E387-4865-0C8A-F98D39FCC9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490954" y="2115459"/>
            <a:ext cx="2058572" cy="337335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5B49698C-F975-2608-EA48-33B492D53687}"/>
              </a:ext>
            </a:extLst>
          </p:cNvPr>
          <p:cNvSpPr txBox="1">
            <a:spLocks/>
          </p:cNvSpPr>
          <p:nvPr/>
        </p:nvSpPr>
        <p:spPr>
          <a:xfrm>
            <a:off x="2384854" y="607226"/>
            <a:ext cx="8164672" cy="653163"/>
          </a:xfrm>
          <a:prstGeom prst="rect">
            <a:avLst/>
          </a:prstGeom>
          <a:ln>
            <a:noFill/>
          </a:ln>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00" dirty="0">
                <a:solidFill>
                  <a:srgbClr val="002060"/>
                </a:solidFill>
              </a:rPr>
              <a:t>Instilling Respect &amp; Cooperation</a:t>
            </a:r>
          </a:p>
        </p:txBody>
      </p:sp>
    </p:spTree>
    <p:extLst>
      <p:ext uri="{BB962C8B-B14F-4D97-AF65-F5344CB8AC3E}">
        <p14:creationId xmlns:p14="http://schemas.microsoft.com/office/powerpoint/2010/main" val="331922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1000"/>
                                        <p:tgtEl>
                                          <p:spTgt spid="8">
                                            <p:txEl>
                                              <p:pRg st="2" end="2"/>
                                            </p:txEl>
                                          </p:spTgt>
                                        </p:tgtEl>
                                      </p:cBhvr>
                                    </p:animEffect>
                                    <p:anim calcmode="lin" valueType="num">
                                      <p:cBhvr>
                                        <p:cTn id="26"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My City - A guru's call for students to be confident">
            <a:extLst>
              <a:ext uri="{FF2B5EF4-FFF2-40B4-BE49-F238E27FC236}">
                <a16:creationId xmlns:a16="http://schemas.microsoft.com/office/drawing/2014/main" id="{D4A631F8-BD04-4680-8AAE-20F5AA017D3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331672" y="2298357"/>
            <a:ext cx="4162253" cy="32992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337E75F-61F3-517D-3D78-5EBFCAE9CBE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9" name="Title 1">
            <a:extLst>
              <a:ext uri="{FF2B5EF4-FFF2-40B4-BE49-F238E27FC236}">
                <a16:creationId xmlns:a16="http://schemas.microsoft.com/office/drawing/2014/main" id="{EC2E6FB4-602B-0AB6-DEAD-AA0469DAAFFA}"/>
              </a:ext>
            </a:extLst>
          </p:cNvPr>
          <p:cNvSpPr txBox="1">
            <a:spLocks/>
          </p:cNvSpPr>
          <p:nvPr/>
        </p:nvSpPr>
        <p:spPr>
          <a:xfrm>
            <a:off x="2384854" y="607226"/>
            <a:ext cx="8164672" cy="653163"/>
          </a:xfrm>
          <a:prstGeom prst="rect">
            <a:avLst/>
          </a:prstGeom>
          <a:ln>
            <a:noFill/>
          </a:ln>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00" dirty="0">
                <a:solidFill>
                  <a:srgbClr val="002060"/>
                </a:solidFill>
              </a:rPr>
              <a:t>Instilling Respect &amp; Cooperation</a:t>
            </a:r>
          </a:p>
        </p:txBody>
      </p:sp>
      <p:sp>
        <p:nvSpPr>
          <p:cNvPr id="10" name="Subtitle 2">
            <a:extLst>
              <a:ext uri="{FF2B5EF4-FFF2-40B4-BE49-F238E27FC236}">
                <a16:creationId xmlns:a16="http://schemas.microsoft.com/office/drawing/2014/main" id="{EDBC0ABC-AD1C-F121-7CB7-401CA08ABB2F}"/>
              </a:ext>
            </a:extLst>
          </p:cNvPr>
          <p:cNvSpPr txBox="1">
            <a:spLocks/>
          </p:cNvSpPr>
          <p:nvPr/>
        </p:nvSpPr>
        <p:spPr>
          <a:xfrm>
            <a:off x="1124100" y="2507900"/>
            <a:ext cx="6042819" cy="3089711"/>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2800" dirty="0">
                <a:solidFill>
                  <a:srgbClr val="002060"/>
                </a:solidFill>
              </a:rPr>
              <a:t>The</a:t>
            </a:r>
            <a:r>
              <a:rPr lang="en-US" sz="2800" dirty="0">
                <a:solidFill>
                  <a:srgbClr val="FF0000"/>
                </a:solidFill>
              </a:rPr>
              <a:t> </a:t>
            </a:r>
            <a:r>
              <a:rPr lang="en-US" sz="2800" b="1" dirty="0">
                <a:solidFill>
                  <a:srgbClr val="002060"/>
                </a:solidFill>
              </a:rPr>
              <a:t>Student-Student</a:t>
            </a:r>
            <a:r>
              <a:rPr lang="en-US" sz="2800" dirty="0">
                <a:solidFill>
                  <a:srgbClr val="002060"/>
                </a:solidFill>
              </a:rPr>
              <a:t> Relationship</a:t>
            </a:r>
          </a:p>
          <a:p>
            <a:pPr marL="457200" indent="-457200">
              <a:buFont typeface="Arial" panose="020B0604020202020204" pitchFamily="34" charset="0"/>
              <a:buChar char="•"/>
            </a:pPr>
            <a:r>
              <a:rPr lang="en-US" sz="2800" dirty="0">
                <a:solidFill>
                  <a:srgbClr val="002060"/>
                </a:solidFill>
              </a:rPr>
              <a:t>A student must feel SAFE, CONFIDENT and HAPPY when attending his classes.</a:t>
            </a:r>
          </a:p>
          <a:p>
            <a:pPr marL="457200" indent="-457200">
              <a:buFont typeface="Arial" panose="020B0604020202020204" pitchFamily="34" charset="0"/>
              <a:buChar char="•"/>
            </a:pPr>
            <a:r>
              <a:rPr lang="en-US" sz="2800" dirty="0">
                <a:solidFill>
                  <a:srgbClr val="002060"/>
                </a:solidFill>
              </a:rPr>
              <a:t>Promotion of Inclusiveness, Teamwork</a:t>
            </a:r>
          </a:p>
          <a:p>
            <a:pPr marL="457200" indent="-457200">
              <a:buFont typeface="Arial" panose="020B0604020202020204" pitchFamily="34" charset="0"/>
              <a:buChar char="•"/>
            </a:pPr>
            <a:endParaRPr lang="en-US" sz="2800" dirty="0">
              <a:solidFill>
                <a:srgbClr val="002060"/>
              </a:solidFill>
            </a:endParaRPr>
          </a:p>
        </p:txBody>
      </p:sp>
    </p:spTree>
    <p:extLst>
      <p:ext uri="{BB962C8B-B14F-4D97-AF65-F5344CB8AC3E}">
        <p14:creationId xmlns:p14="http://schemas.microsoft.com/office/powerpoint/2010/main" val="320572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89C773-9A41-4568-A512-5ECFBA0F22A7}"/>
              </a:ext>
            </a:extLst>
          </p:cNvPr>
          <p:cNvSpPr>
            <a:spLocks noGrp="1"/>
          </p:cNvSpPr>
          <p:nvPr>
            <p:ph type="subTitle" idx="1"/>
          </p:nvPr>
        </p:nvSpPr>
        <p:spPr>
          <a:xfrm>
            <a:off x="556124" y="3335464"/>
            <a:ext cx="8111419" cy="2011680"/>
          </a:xfrm>
        </p:spPr>
        <p:txBody>
          <a:bodyPr>
            <a:normAutofit/>
          </a:bodyPr>
          <a:lstStyle/>
          <a:p>
            <a:pPr algn="l"/>
            <a:r>
              <a:rPr lang="en-US" sz="2800" dirty="0">
                <a:solidFill>
                  <a:srgbClr val="002060"/>
                </a:solidFill>
              </a:rPr>
              <a:t>1. Praise your student’s efforts, even if he makes mistakes</a:t>
            </a:r>
          </a:p>
          <a:p>
            <a:pPr algn="l"/>
            <a:r>
              <a:rPr lang="en-US" sz="2800" dirty="0">
                <a:solidFill>
                  <a:srgbClr val="002060"/>
                </a:solidFill>
              </a:rPr>
              <a:t>2. Students should encourage each other</a:t>
            </a:r>
          </a:p>
          <a:p>
            <a:pPr marL="742950" indent="-742950" algn="l">
              <a:buFont typeface="+mj-lt"/>
              <a:buAutoNum type="alphaUcPeriod"/>
            </a:pPr>
            <a:endParaRPr lang="en-US" sz="2800" dirty="0">
              <a:solidFill>
                <a:srgbClr val="002060"/>
              </a:solidFill>
            </a:endParaRPr>
          </a:p>
        </p:txBody>
      </p:sp>
      <p:pic>
        <p:nvPicPr>
          <p:cNvPr id="5" name="Picture 4">
            <a:extLst>
              <a:ext uri="{FF2B5EF4-FFF2-40B4-BE49-F238E27FC236}">
                <a16:creationId xmlns:a16="http://schemas.microsoft.com/office/drawing/2014/main" id="{BA0C6BF4-7933-6932-C1A8-5787E2B826C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10" name="Title 1">
            <a:extLst>
              <a:ext uri="{FF2B5EF4-FFF2-40B4-BE49-F238E27FC236}">
                <a16:creationId xmlns:a16="http://schemas.microsoft.com/office/drawing/2014/main" id="{C3F05F0D-10D9-13F4-FED0-8399B5242423}"/>
              </a:ext>
            </a:extLst>
          </p:cNvPr>
          <p:cNvSpPr txBox="1">
            <a:spLocks/>
          </p:cNvSpPr>
          <p:nvPr/>
        </p:nvSpPr>
        <p:spPr>
          <a:xfrm>
            <a:off x="833461" y="2354819"/>
            <a:ext cx="4999005" cy="667266"/>
          </a:xfrm>
          <a:prstGeom prst="rect">
            <a:avLst/>
          </a:prstGeom>
          <a:ln>
            <a:noFill/>
          </a:ln>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800" dirty="0">
                <a:solidFill>
                  <a:srgbClr val="002060"/>
                </a:solidFill>
              </a:rPr>
              <a:t>Encouraging Participation</a:t>
            </a:r>
          </a:p>
        </p:txBody>
      </p:sp>
      <p:pic>
        <p:nvPicPr>
          <p:cNvPr id="8194" name="Picture 2" descr="Bwog In Bed: Give Yourself A Pat On The Back Edition – Bwog">
            <a:extLst>
              <a:ext uri="{FF2B5EF4-FFF2-40B4-BE49-F238E27FC236}">
                <a16:creationId xmlns:a16="http://schemas.microsoft.com/office/drawing/2014/main" id="{3718F457-F50A-2871-D839-EB44465CD31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04200" y="2708706"/>
            <a:ext cx="3987800" cy="356509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61A5D4B-7752-1557-69F7-61FE805F8415}"/>
              </a:ext>
            </a:extLst>
          </p:cNvPr>
          <p:cNvSpPr txBox="1">
            <a:spLocks/>
          </p:cNvSpPr>
          <p:nvPr/>
        </p:nvSpPr>
        <p:spPr>
          <a:xfrm>
            <a:off x="2634177" y="689913"/>
            <a:ext cx="7250019" cy="668432"/>
          </a:xfrm>
          <a:prstGeom prst="rect">
            <a:avLst/>
          </a:prstGeom>
        </p:spPr>
        <p:txBody>
          <a:bodyPr vert="horz" lIns="91440" tIns="45720" rIns="91440" bIns="45720" rtlCol="0" anchor="b">
            <a:normAutofit fontScale="850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Well-being and Self Confidence</a:t>
            </a:r>
          </a:p>
        </p:txBody>
      </p:sp>
    </p:spTree>
    <p:extLst>
      <p:ext uri="{BB962C8B-B14F-4D97-AF65-F5344CB8AC3E}">
        <p14:creationId xmlns:p14="http://schemas.microsoft.com/office/powerpoint/2010/main" val="102857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89C773-9A41-4568-A512-5ECFBA0F22A7}"/>
              </a:ext>
            </a:extLst>
          </p:cNvPr>
          <p:cNvSpPr>
            <a:spLocks noGrp="1"/>
          </p:cNvSpPr>
          <p:nvPr>
            <p:ph type="subTitle" idx="1"/>
          </p:nvPr>
        </p:nvSpPr>
        <p:spPr>
          <a:xfrm>
            <a:off x="226898" y="2952956"/>
            <a:ext cx="8815501" cy="3647972"/>
          </a:xfrm>
        </p:spPr>
        <p:txBody>
          <a:bodyPr>
            <a:normAutofit/>
          </a:bodyPr>
          <a:lstStyle/>
          <a:p>
            <a:pPr marL="457200" indent="-457200" algn="l">
              <a:buFont typeface="Arial" panose="020B0604020202020204" pitchFamily="34" charset="0"/>
              <a:buChar char="•"/>
            </a:pPr>
            <a:r>
              <a:rPr lang="en-US" sz="2800" dirty="0">
                <a:solidFill>
                  <a:srgbClr val="002060"/>
                </a:solidFill>
              </a:rPr>
              <a:t>Correct your students AFTER they have finished speaking.</a:t>
            </a:r>
          </a:p>
          <a:p>
            <a:pPr marL="457200" indent="-457200" algn="l">
              <a:buFont typeface="Arial" panose="020B0604020202020204" pitchFamily="34" charset="0"/>
              <a:buChar char="•"/>
            </a:pPr>
            <a:r>
              <a:rPr lang="en-US" sz="2800" dirty="0">
                <a:solidFill>
                  <a:srgbClr val="002060"/>
                </a:solidFill>
              </a:rPr>
              <a:t>If they are corrected while speaking, they LOSE FOCUS or PANIC or WANT TO GIVE UP!</a:t>
            </a:r>
          </a:p>
          <a:p>
            <a:pPr algn="l"/>
            <a:endParaRPr lang="en-US" sz="2800" dirty="0">
              <a:solidFill>
                <a:srgbClr val="002060"/>
              </a:solidFill>
            </a:endParaRPr>
          </a:p>
          <a:p>
            <a:pPr algn="l"/>
            <a:r>
              <a:rPr lang="en-US" sz="2800" dirty="0">
                <a:solidFill>
                  <a:srgbClr val="002060"/>
                </a:solidFill>
              </a:rPr>
              <a:t>e.g. “The girl </a:t>
            </a:r>
            <a:r>
              <a:rPr lang="en-US" sz="2800" strike="sngStrike" dirty="0">
                <a:solidFill>
                  <a:srgbClr val="FF0000"/>
                </a:solidFill>
              </a:rPr>
              <a:t>she</a:t>
            </a:r>
            <a:r>
              <a:rPr lang="en-US" sz="2800" dirty="0">
                <a:solidFill>
                  <a:srgbClr val="002060"/>
                </a:solidFill>
              </a:rPr>
              <a:t> is wearing a wonderful pink dress. She is walking in the forest and looks happy.</a:t>
            </a:r>
          </a:p>
        </p:txBody>
      </p:sp>
      <p:pic>
        <p:nvPicPr>
          <p:cNvPr id="5" name="Picture 4">
            <a:extLst>
              <a:ext uri="{FF2B5EF4-FFF2-40B4-BE49-F238E27FC236}">
                <a16:creationId xmlns:a16="http://schemas.microsoft.com/office/drawing/2014/main" id="{538FA293-13E0-29DF-7E3D-1B1E812406B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10" name="Title 1">
            <a:extLst>
              <a:ext uri="{FF2B5EF4-FFF2-40B4-BE49-F238E27FC236}">
                <a16:creationId xmlns:a16="http://schemas.microsoft.com/office/drawing/2014/main" id="{BF0BC785-4294-BECD-D5FA-9EE99A3A0EF1}"/>
              </a:ext>
            </a:extLst>
          </p:cNvPr>
          <p:cNvSpPr txBox="1">
            <a:spLocks/>
          </p:cNvSpPr>
          <p:nvPr/>
        </p:nvSpPr>
        <p:spPr>
          <a:xfrm>
            <a:off x="772491" y="1917747"/>
            <a:ext cx="9307259" cy="667266"/>
          </a:xfrm>
          <a:prstGeom prst="rect">
            <a:avLst/>
          </a:prstGeom>
          <a:ln>
            <a:noFill/>
          </a:ln>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800" dirty="0">
                <a:solidFill>
                  <a:srgbClr val="002060"/>
                </a:solidFill>
              </a:rPr>
              <a:t>Speaking Using the Correct Grammar and Syntax</a:t>
            </a:r>
          </a:p>
        </p:txBody>
      </p:sp>
      <p:pic>
        <p:nvPicPr>
          <p:cNvPr id="7170" name="Picture 2" descr="girl in pink dress standing on forest during daytime photo – Free Image on  Unsplash">
            <a:extLst>
              <a:ext uri="{FF2B5EF4-FFF2-40B4-BE49-F238E27FC236}">
                <a16:creationId xmlns:a16="http://schemas.microsoft.com/office/drawing/2014/main" id="{A1FA82A9-2925-8743-DF10-B202340F29A0}"/>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9271000" y="2956028"/>
            <a:ext cx="2921000" cy="39019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DBC984-E12A-C4D3-6633-B3FFE710692B}"/>
              </a:ext>
            </a:extLst>
          </p:cNvPr>
          <p:cNvSpPr txBox="1">
            <a:spLocks/>
          </p:cNvSpPr>
          <p:nvPr/>
        </p:nvSpPr>
        <p:spPr>
          <a:xfrm>
            <a:off x="2634177" y="689913"/>
            <a:ext cx="7250019" cy="668432"/>
          </a:xfrm>
          <a:prstGeom prst="rect">
            <a:avLst/>
          </a:prstGeom>
        </p:spPr>
        <p:txBody>
          <a:bodyPr vert="horz" lIns="91440" tIns="45720" rIns="91440" bIns="45720" rtlCol="0" anchor="b">
            <a:normAutofit fontScale="850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Well-being and Self Confidence</a:t>
            </a:r>
          </a:p>
        </p:txBody>
      </p:sp>
    </p:spTree>
    <p:extLst>
      <p:ext uri="{BB962C8B-B14F-4D97-AF65-F5344CB8AC3E}">
        <p14:creationId xmlns:p14="http://schemas.microsoft.com/office/powerpoint/2010/main" val="254146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89C773-9A41-4568-A512-5ECFBA0F22A7}"/>
              </a:ext>
            </a:extLst>
          </p:cNvPr>
          <p:cNvSpPr>
            <a:spLocks noGrp="1"/>
          </p:cNvSpPr>
          <p:nvPr>
            <p:ph type="subTitle" idx="1"/>
          </p:nvPr>
        </p:nvSpPr>
        <p:spPr>
          <a:xfrm>
            <a:off x="647700" y="3240909"/>
            <a:ext cx="6694601" cy="2283612"/>
          </a:xfrm>
        </p:spPr>
        <p:txBody>
          <a:bodyPr>
            <a:normAutofit/>
          </a:bodyPr>
          <a:lstStyle/>
          <a:p>
            <a:pPr algn="l"/>
            <a:r>
              <a:rPr lang="en-US" sz="2800" b="1" dirty="0">
                <a:solidFill>
                  <a:srgbClr val="002060"/>
                </a:solidFill>
              </a:rPr>
              <a:t>SET the Rules in Class! </a:t>
            </a:r>
          </a:p>
          <a:p>
            <a:pPr algn="l"/>
            <a:r>
              <a:rPr lang="en-US" sz="2800" dirty="0">
                <a:solidFill>
                  <a:srgbClr val="002060"/>
                </a:solidFill>
              </a:rPr>
              <a:t>Make it perfectly clear to everyone that </a:t>
            </a:r>
            <a:r>
              <a:rPr lang="en-US" sz="2800" b="1" dirty="0">
                <a:solidFill>
                  <a:srgbClr val="002060"/>
                </a:solidFill>
              </a:rPr>
              <a:t>ONLY</a:t>
            </a:r>
            <a:r>
              <a:rPr lang="en-US" sz="2800" dirty="0">
                <a:solidFill>
                  <a:srgbClr val="002060"/>
                </a:solidFill>
              </a:rPr>
              <a:t> the teacher will be correcting students during the lesson.</a:t>
            </a:r>
          </a:p>
        </p:txBody>
      </p:sp>
      <p:pic>
        <p:nvPicPr>
          <p:cNvPr id="5" name="Picture 4">
            <a:extLst>
              <a:ext uri="{FF2B5EF4-FFF2-40B4-BE49-F238E27FC236}">
                <a16:creationId xmlns:a16="http://schemas.microsoft.com/office/drawing/2014/main" id="{45DD7F2C-CF4D-DB7F-26C8-61B0A649706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10" name="Title 1">
            <a:extLst>
              <a:ext uri="{FF2B5EF4-FFF2-40B4-BE49-F238E27FC236}">
                <a16:creationId xmlns:a16="http://schemas.microsoft.com/office/drawing/2014/main" id="{A7C57C87-C9C3-1AE5-0F8D-2061D8263574}"/>
              </a:ext>
            </a:extLst>
          </p:cNvPr>
          <p:cNvSpPr txBox="1">
            <a:spLocks/>
          </p:cNvSpPr>
          <p:nvPr/>
        </p:nvSpPr>
        <p:spPr>
          <a:xfrm>
            <a:off x="1052907" y="1927292"/>
            <a:ext cx="6542709" cy="667266"/>
          </a:xfrm>
          <a:prstGeom prst="rect">
            <a:avLst/>
          </a:prstGeom>
          <a:ln>
            <a:noFill/>
          </a:ln>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800" dirty="0">
                <a:solidFill>
                  <a:srgbClr val="002060"/>
                </a:solidFill>
              </a:rPr>
              <a:t>What about disrespectful students?</a:t>
            </a:r>
          </a:p>
        </p:txBody>
      </p:sp>
      <p:pic>
        <p:nvPicPr>
          <p:cNvPr id="9218" name="Picture 2" descr="How Teachers Can Make Effective Discipline Decisions">
            <a:extLst>
              <a:ext uri="{FF2B5EF4-FFF2-40B4-BE49-F238E27FC236}">
                <a16:creationId xmlns:a16="http://schemas.microsoft.com/office/drawing/2014/main" id="{F99D065D-ECA5-3E2F-8D60-CEE4BE1FD63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47170" y="2986302"/>
            <a:ext cx="4197130" cy="27928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69270D7-EBB5-F037-5275-CAF3D12FE078}"/>
              </a:ext>
            </a:extLst>
          </p:cNvPr>
          <p:cNvSpPr txBox="1">
            <a:spLocks/>
          </p:cNvSpPr>
          <p:nvPr/>
        </p:nvSpPr>
        <p:spPr>
          <a:xfrm>
            <a:off x="2634177" y="689913"/>
            <a:ext cx="7250019" cy="668432"/>
          </a:xfrm>
          <a:prstGeom prst="rect">
            <a:avLst/>
          </a:prstGeom>
        </p:spPr>
        <p:txBody>
          <a:bodyPr vert="horz" lIns="91440" tIns="45720" rIns="91440" bIns="45720" rtlCol="0" anchor="b">
            <a:normAutofit fontScale="85000" lnSpcReduction="1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Well-being and Self Confidence</a:t>
            </a:r>
          </a:p>
        </p:txBody>
      </p:sp>
    </p:spTree>
    <p:extLst>
      <p:ext uri="{BB962C8B-B14F-4D97-AF65-F5344CB8AC3E}">
        <p14:creationId xmlns:p14="http://schemas.microsoft.com/office/powerpoint/2010/main" val="2528070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7CD3BD-588B-F571-9A02-ACA912EB996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1553254D-8AED-56DF-3DB3-9C7E12DFB7EC}"/>
              </a:ext>
            </a:extLst>
          </p:cNvPr>
          <p:cNvSpPr txBox="1">
            <a:spLocks/>
          </p:cNvSpPr>
          <p:nvPr/>
        </p:nvSpPr>
        <p:spPr>
          <a:xfrm>
            <a:off x="2475914" y="861202"/>
            <a:ext cx="7765366" cy="745588"/>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Respecting Students with SEN’s</a:t>
            </a:r>
          </a:p>
        </p:txBody>
      </p:sp>
      <p:sp>
        <p:nvSpPr>
          <p:cNvPr id="3" name="Subtitle 2">
            <a:extLst>
              <a:ext uri="{FF2B5EF4-FFF2-40B4-BE49-F238E27FC236}">
                <a16:creationId xmlns:a16="http://schemas.microsoft.com/office/drawing/2014/main" id="{DAC37798-A11C-5052-1B20-00E837AD48FE}"/>
              </a:ext>
            </a:extLst>
          </p:cNvPr>
          <p:cNvSpPr txBox="1">
            <a:spLocks/>
          </p:cNvSpPr>
          <p:nvPr/>
        </p:nvSpPr>
        <p:spPr>
          <a:xfrm>
            <a:off x="527864" y="2014288"/>
            <a:ext cx="6794695" cy="4106096"/>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800" dirty="0">
                <a:solidFill>
                  <a:srgbClr val="002060"/>
                </a:solidFill>
              </a:rPr>
              <a:t>Lesson needs to be tailored to their needs</a:t>
            </a:r>
          </a:p>
          <a:p>
            <a:pPr marL="800100" lvl="1" indent="-342900" algn="l">
              <a:spcBef>
                <a:spcPts val="0"/>
              </a:spcBef>
              <a:buFont typeface="Arial" panose="020B0604020202020204" pitchFamily="34" charset="0"/>
              <a:buChar char="•"/>
            </a:pPr>
            <a:r>
              <a:rPr lang="en-US" sz="2600" dirty="0">
                <a:solidFill>
                  <a:srgbClr val="002060"/>
                </a:solidFill>
              </a:rPr>
              <a:t>time</a:t>
            </a:r>
          </a:p>
          <a:p>
            <a:pPr marL="800100" lvl="1" indent="-342900" algn="l">
              <a:spcBef>
                <a:spcPts val="0"/>
              </a:spcBef>
              <a:buFont typeface="Arial" panose="020B0604020202020204" pitchFamily="34" charset="0"/>
              <a:buChar char="•"/>
            </a:pPr>
            <a:r>
              <a:rPr lang="en-US" sz="2600" dirty="0">
                <a:solidFill>
                  <a:srgbClr val="002060"/>
                </a:solidFill>
              </a:rPr>
              <a:t>elements examined</a:t>
            </a:r>
          </a:p>
          <a:p>
            <a:pPr marL="800100" lvl="1" indent="-342900" algn="l">
              <a:spcBef>
                <a:spcPts val="0"/>
              </a:spcBef>
              <a:buFont typeface="Arial" panose="020B0604020202020204" pitchFamily="34" charset="0"/>
              <a:buChar char="•"/>
            </a:pPr>
            <a:r>
              <a:rPr lang="en-US" sz="2600" dirty="0">
                <a:solidFill>
                  <a:srgbClr val="002060"/>
                </a:solidFill>
              </a:rPr>
              <a:t>marking</a:t>
            </a:r>
          </a:p>
          <a:p>
            <a:pPr marL="342900" indent="-342900" algn="l">
              <a:buFont typeface="Arial" panose="020B0604020202020204" pitchFamily="34" charset="0"/>
              <a:buChar char="•"/>
            </a:pPr>
            <a:r>
              <a:rPr lang="en-US" sz="2800" dirty="0">
                <a:solidFill>
                  <a:srgbClr val="002060"/>
                </a:solidFill>
              </a:rPr>
              <a:t>It’s our OBLIGATION as teachers to make sure our students are offered equal opportunity to perform and shine.</a:t>
            </a:r>
          </a:p>
          <a:p>
            <a:pPr marL="342900"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p:txBody>
      </p:sp>
      <p:pic>
        <p:nvPicPr>
          <p:cNvPr id="4" name="Picture 2" descr="Teaching Students with Special Educational Needs (SENs) – Katherine Reilly">
            <a:extLst>
              <a:ext uri="{FF2B5EF4-FFF2-40B4-BE49-F238E27FC236}">
                <a16:creationId xmlns:a16="http://schemas.microsoft.com/office/drawing/2014/main" id="{B22758EC-1540-59BF-FEFD-229FED744D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2559" y="2767452"/>
            <a:ext cx="4637650" cy="2239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57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7CD3BD-588B-F571-9A02-ACA912EB996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2" name="Title 1">
            <a:extLst>
              <a:ext uri="{FF2B5EF4-FFF2-40B4-BE49-F238E27FC236}">
                <a16:creationId xmlns:a16="http://schemas.microsoft.com/office/drawing/2014/main" id="{1553254D-8AED-56DF-3DB3-9C7E12DFB7EC}"/>
              </a:ext>
            </a:extLst>
          </p:cNvPr>
          <p:cNvSpPr txBox="1">
            <a:spLocks/>
          </p:cNvSpPr>
          <p:nvPr/>
        </p:nvSpPr>
        <p:spPr>
          <a:xfrm>
            <a:off x="2108200" y="481084"/>
            <a:ext cx="7975600" cy="966716"/>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solidFill>
                  <a:srgbClr val="002060"/>
                </a:solidFill>
              </a:rPr>
              <a:t>Fostering Global Ties</a:t>
            </a:r>
          </a:p>
          <a:p>
            <a:pPr algn="ctr"/>
            <a:r>
              <a:rPr lang="en-US" sz="3800" i="1" dirty="0">
                <a:solidFill>
                  <a:srgbClr val="002060"/>
                </a:solidFill>
              </a:rPr>
              <a:t>Promoting Global Citizenship</a:t>
            </a:r>
          </a:p>
        </p:txBody>
      </p:sp>
      <p:sp>
        <p:nvSpPr>
          <p:cNvPr id="3" name="Subtitle 2">
            <a:extLst>
              <a:ext uri="{FF2B5EF4-FFF2-40B4-BE49-F238E27FC236}">
                <a16:creationId xmlns:a16="http://schemas.microsoft.com/office/drawing/2014/main" id="{DAC37798-A11C-5052-1B20-00E837AD48FE}"/>
              </a:ext>
            </a:extLst>
          </p:cNvPr>
          <p:cNvSpPr txBox="1">
            <a:spLocks/>
          </p:cNvSpPr>
          <p:nvPr/>
        </p:nvSpPr>
        <p:spPr>
          <a:xfrm>
            <a:off x="616764" y="1816100"/>
            <a:ext cx="6990537" cy="5156199"/>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800" dirty="0">
                <a:solidFill>
                  <a:srgbClr val="002060"/>
                </a:solidFill>
              </a:rPr>
              <a:t>Children are </a:t>
            </a:r>
            <a:r>
              <a:rPr lang="en-US" sz="2800" b="1" dirty="0">
                <a:solidFill>
                  <a:srgbClr val="002060"/>
                </a:solidFill>
              </a:rPr>
              <a:t>not</a:t>
            </a:r>
            <a:r>
              <a:rPr lang="en-US" sz="2800" dirty="0">
                <a:solidFill>
                  <a:srgbClr val="002060"/>
                </a:solidFill>
              </a:rPr>
              <a:t> born racist</a:t>
            </a:r>
          </a:p>
          <a:p>
            <a:pPr marL="342900" indent="-342900" algn="l">
              <a:buFont typeface="Arial" panose="020B0604020202020204" pitchFamily="34" charset="0"/>
              <a:buChar char="•"/>
            </a:pPr>
            <a:r>
              <a:rPr lang="en-US" sz="2800" i="1" dirty="0">
                <a:solidFill>
                  <a:srgbClr val="002060"/>
                </a:solidFill>
              </a:rPr>
              <a:t>Diversity</a:t>
            </a:r>
            <a:r>
              <a:rPr lang="en-US" sz="2800" dirty="0">
                <a:solidFill>
                  <a:srgbClr val="002060"/>
                </a:solidFill>
              </a:rPr>
              <a:t>, </a:t>
            </a:r>
            <a:r>
              <a:rPr lang="en-US" sz="2800" i="1" dirty="0">
                <a:solidFill>
                  <a:srgbClr val="002060"/>
                </a:solidFill>
              </a:rPr>
              <a:t>inclusiveness, gender equality</a:t>
            </a:r>
            <a:r>
              <a:rPr lang="en-US" sz="2800" dirty="0">
                <a:solidFill>
                  <a:srgbClr val="002060"/>
                </a:solidFill>
              </a:rPr>
              <a:t> and </a:t>
            </a:r>
            <a:r>
              <a:rPr lang="en-US" sz="2800" i="1" dirty="0">
                <a:solidFill>
                  <a:srgbClr val="002060"/>
                </a:solidFill>
              </a:rPr>
              <a:t>respect</a:t>
            </a:r>
            <a:r>
              <a:rPr lang="en-US" sz="2800" dirty="0">
                <a:solidFill>
                  <a:srgbClr val="002060"/>
                </a:solidFill>
              </a:rPr>
              <a:t> are values they are obliged to adopt</a:t>
            </a:r>
          </a:p>
          <a:p>
            <a:pPr marL="342900" indent="-342900" algn="l">
              <a:buFont typeface="Arial" panose="020B0604020202020204" pitchFamily="34" charset="0"/>
              <a:buChar char="•"/>
            </a:pPr>
            <a:r>
              <a:rPr lang="en-US" sz="2800" dirty="0">
                <a:solidFill>
                  <a:srgbClr val="002060"/>
                </a:solidFill>
              </a:rPr>
              <a:t>How can we achieve this?</a:t>
            </a:r>
          </a:p>
          <a:p>
            <a:pPr marL="342900" indent="-342900" algn="l">
              <a:buFont typeface="Arial" panose="020B0604020202020204" pitchFamily="34" charset="0"/>
              <a:buChar char="•"/>
            </a:pPr>
            <a:r>
              <a:rPr lang="en-US" sz="2800" dirty="0">
                <a:solidFill>
                  <a:srgbClr val="002060"/>
                </a:solidFill>
              </a:rPr>
              <a:t>Education!</a:t>
            </a:r>
          </a:p>
          <a:p>
            <a:pPr marL="342900" indent="-342900" algn="l">
              <a:buFont typeface="Arial" panose="020B0604020202020204" pitchFamily="34" charset="0"/>
              <a:buChar char="•"/>
            </a:pPr>
            <a:r>
              <a:rPr lang="en-US" sz="2800" dirty="0">
                <a:solidFill>
                  <a:srgbClr val="002060"/>
                </a:solidFill>
              </a:rPr>
              <a:t>Exposure to cultures, traditions, viewpoints</a:t>
            </a:r>
          </a:p>
          <a:p>
            <a:pPr marL="342900" indent="-342900" algn="l">
              <a:buFont typeface="Arial" panose="020B0604020202020204" pitchFamily="34" charset="0"/>
              <a:buChar char="•"/>
            </a:pPr>
            <a:r>
              <a:rPr lang="en-US" sz="2800" dirty="0">
                <a:solidFill>
                  <a:srgbClr val="002060"/>
                </a:solidFill>
              </a:rPr>
              <a:t>Learning a ‘foreign’ language is the key to an inclusive society </a:t>
            </a:r>
          </a:p>
          <a:p>
            <a:pPr marL="342900"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a:p>
            <a:pPr marL="342900" indent="-342900" algn="l">
              <a:buFont typeface="Arial" panose="020B0604020202020204" pitchFamily="34" charset="0"/>
              <a:buChar char="•"/>
            </a:pPr>
            <a:endParaRPr lang="en-US" sz="2800" dirty="0">
              <a:solidFill>
                <a:srgbClr val="002060"/>
              </a:solidFill>
            </a:endParaRPr>
          </a:p>
        </p:txBody>
      </p:sp>
      <p:pic>
        <p:nvPicPr>
          <p:cNvPr id="3076" name="Picture 4" descr="FREE Diversity Multicultural Clip Art 1 | Clip art freebies, Clip art, Free  clip art">
            <a:extLst>
              <a:ext uri="{FF2B5EF4-FFF2-40B4-BE49-F238E27FC236}">
                <a16:creationId xmlns:a16="http://schemas.microsoft.com/office/drawing/2014/main" id="{D75D9C6E-5252-5CCC-4D06-9FF3A8E76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8401" y="2184401"/>
            <a:ext cx="4673600" cy="467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932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2885439" y="438913"/>
            <a:ext cx="6038147" cy="1170432"/>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00" dirty="0">
                <a:solidFill>
                  <a:srgbClr val="002060"/>
                </a:solidFill>
                <a:latin typeface="+mn-lt"/>
                <a:ea typeface="+mn-ea"/>
                <a:cs typeface="+mn-cs"/>
              </a:rPr>
              <a:t>Benefits of Adopting Transversal Competencies</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6" name="TextBox 5">
            <a:extLst>
              <a:ext uri="{FF2B5EF4-FFF2-40B4-BE49-F238E27FC236}">
                <a16:creationId xmlns:a16="http://schemas.microsoft.com/office/drawing/2014/main" id="{0BBB4BEB-0D3E-0FB8-8021-3075387850B4}"/>
              </a:ext>
            </a:extLst>
          </p:cNvPr>
          <p:cNvSpPr txBox="1"/>
          <p:nvPr/>
        </p:nvSpPr>
        <p:spPr>
          <a:xfrm>
            <a:off x="835033" y="2369539"/>
            <a:ext cx="6589896" cy="3084008"/>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solidFill>
                  <a:schemeClr val="accent5">
                    <a:lumMod val="75000"/>
                  </a:schemeClr>
                </a:solidFill>
              </a:rPr>
              <a:t>Helps to Improve </a:t>
            </a:r>
            <a:r>
              <a:rPr lang="en-US" b="1" dirty="0">
                <a:solidFill>
                  <a:schemeClr val="accent5">
                    <a:lumMod val="75000"/>
                  </a:schemeClr>
                </a:solidFill>
              </a:rPr>
              <a:t>Decision Making</a:t>
            </a:r>
          </a:p>
          <a:p>
            <a:r>
              <a:rPr lang="en-US" dirty="0">
                <a:solidFill>
                  <a:srgbClr val="FF0000"/>
                </a:solidFill>
              </a:rPr>
              <a:t>It enhances </a:t>
            </a:r>
            <a:r>
              <a:rPr lang="en-US" b="1" dirty="0">
                <a:solidFill>
                  <a:srgbClr val="FF0000"/>
                </a:solidFill>
              </a:rPr>
              <a:t>Problem Solving</a:t>
            </a:r>
          </a:p>
          <a:p>
            <a:r>
              <a:rPr lang="en-US" dirty="0">
                <a:solidFill>
                  <a:srgbClr val="1388CB"/>
                </a:solidFill>
              </a:rPr>
              <a:t>Refines </a:t>
            </a:r>
            <a:r>
              <a:rPr lang="en-US" b="1" dirty="0">
                <a:solidFill>
                  <a:srgbClr val="1388CB"/>
                </a:solidFill>
              </a:rPr>
              <a:t>Research Skills</a:t>
            </a:r>
          </a:p>
          <a:p>
            <a:r>
              <a:rPr lang="en-US" dirty="0"/>
              <a:t>Polishes </a:t>
            </a:r>
            <a:r>
              <a:rPr lang="en-US" b="1" dirty="0"/>
              <a:t>Creativity</a:t>
            </a:r>
          </a:p>
          <a:p>
            <a:r>
              <a:rPr lang="en-US" dirty="0">
                <a:solidFill>
                  <a:srgbClr val="D93DD2"/>
                </a:solidFill>
              </a:rPr>
              <a:t>Stimulates </a:t>
            </a:r>
            <a:r>
              <a:rPr lang="en-US" b="1" dirty="0">
                <a:solidFill>
                  <a:srgbClr val="D93DD2"/>
                </a:solidFill>
              </a:rPr>
              <a:t>Curiosity</a:t>
            </a:r>
          </a:p>
        </p:txBody>
      </p:sp>
      <p:pic>
        <p:nvPicPr>
          <p:cNvPr id="1026" name="Picture 2" descr="Why you shouldn't give your kid praise for being smart">
            <a:extLst>
              <a:ext uri="{FF2B5EF4-FFF2-40B4-BE49-F238E27FC236}">
                <a16:creationId xmlns:a16="http://schemas.microsoft.com/office/drawing/2014/main" id="{A2B6E7BA-EBE0-ABCE-54D4-C2033C4892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931015" y="1854143"/>
            <a:ext cx="374294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44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sp>
        <p:nvSpPr>
          <p:cNvPr id="4" name="TextBox 3">
            <a:extLst>
              <a:ext uri="{FF2B5EF4-FFF2-40B4-BE49-F238E27FC236}">
                <a16:creationId xmlns:a16="http://schemas.microsoft.com/office/drawing/2014/main" id="{B59F69D2-F4B6-AE69-BE03-221D6035D642}"/>
              </a:ext>
            </a:extLst>
          </p:cNvPr>
          <p:cNvSpPr txBox="1"/>
          <p:nvPr/>
        </p:nvSpPr>
        <p:spPr>
          <a:xfrm>
            <a:off x="579000" y="2332922"/>
            <a:ext cx="6809351" cy="3084008"/>
          </a:xfrm>
          <a:prstGeom prst="rect">
            <a:avLst/>
          </a:prstGeom>
        </p:spPr>
        <p:txBody>
          <a:bodyPr vert="horz" lIns="91440" tIns="45720" rIns="91440" bIns="45720" rtlCol="0" anchor="t">
            <a:normAutofit/>
          </a:bodyPr>
          <a:lstStyle>
            <a:defPPr>
              <a:defRPr lang="en-US"/>
            </a:defPPr>
            <a:lvl1pPr marL="342900"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1pPr>
            <a:lvl2pPr marL="800100" lvl="1" indent="-342900">
              <a:spcBef>
                <a:spcPts val="1000"/>
              </a:spcBef>
              <a:spcAft>
                <a:spcPts val="0"/>
              </a:spcAft>
              <a:buClr>
                <a:schemeClr val="accent1"/>
              </a:buClr>
              <a:buSzPct val="80000"/>
              <a:buFont typeface="Arial" panose="020B0604020202020204" pitchFamily="34" charset="0"/>
              <a:buChar char="•"/>
              <a:defRPr sz="2800">
                <a:solidFill>
                  <a:srgbClr val="002060"/>
                </a:solidFill>
              </a:defRPr>
            </a:lvl2pPr>
            <a:lvl3pPr indent="0" algn="ctr">
              <a:spcBef>
                <a:spcPts val="1000"/>
              </a:spcBef>
              <a:spcAft>
                <a:spcPts val="0"/>
              </a:spcAft>
              <a:buClr>
                <a:schemeClr val="accent1"/>
              </a:buClr>
              <a:buSzPct val="80000"/>
              <a:buFont typeface="Wingdings 3" charset="2"/>
              <a:buNone/>
              <a:defRPr sz="1400">
                <a:solidFill>
                  <a:schemeClr val="tx1">
                    <a:tint val="75000"/>
                  </a:schemeClr>
                </a:solidFill>
              </a:defRPr>
            </a:lvl3pPr>
            <a:lvl4pPr indent="0" algn="ctr">
              <a:spcBef>
                <a:spcPts val="1000"/>
              </a:spcBef>
              <a:spcAft>
                <a:spcPts val="0"/>
              </a:spcAft>
              <a:buClr>
                <a:schemeClr val="accent1"/>
              </a:buClr>
              <a:buSzPct val="80000"/>
              <a:buFont typeface="Wingdings 3" charset="2"/>
              <a:buNone/>
              <a:defRPr sz="1200">
                <a:solidFill>
                  <a:schemeClr val="tx1">
                    <a:tint val="75000"/>
                  </a:schemeClr>
                </a:solidFill>
              </a:defRPr>
            </a:lvl4pPr>
            <a:lvl5pPr indent="0" algn="ctr">
              <a:spcBef>
                <a:spcPts val="1000"/>
              </a:spcBef>
              <a:spcAft>
                <a:spcPts val="0"/>
              </a:spcAft>
              <a:buClr>
                <a:schemeClr val="accent1"/>
              </a:buClr>
              <a:buSzPct val="80000"/>
              <a:buFont typeface="Wingdings 3" charset="2"/>
              <a:buNone/>
              <a:defRPr sz="1200">
                <a:solidFill>
                  <a:schemeClr val="tx1">
                    <a:tint val="75000"/>
                  </a:schemeClr>
                </a:solidFill>
              </a:defRPr>
            </a:lvl5pPr>
            <a:lvl6pPr indent="0" algn="ctr">
              <a:spcBef>
                <a:spcPts val="1000"/>
              </a:spcBef>
              <a:spcAft>
                <a:spcPts val="0"/>
              </a:spcAft>
              <a:buClr>
                <a:schemeClr val="accent1"/>
              </a:buClr>
              <a:buSzPct val="80000"/>
              <a:buFont typeface="Wingdings 3" charset="2"/>
              <a:buNone/>
              <a:defRPr sz="1200">
                <a:solidFill>
                  <a:schemeClr val="tx1">
                    <a:tint val="75000"/>
                  </a:schemeClr>
                </a:solidFill>
              </a:defRPr>
            </a:lvl6pPr>
            <a:lvl7pPr indent="0" algn="ctr">
              <a:spcBef>
                <a:spcPts val="1000"/>
              </a:spcBef>
              <a:spcAft>
                <a:spcPts val="0"/>
              </a:spcAft>
              <a:buClr>
                <a:schemeClr val="accent1"/>
              </a:buClr>
              <a:buSzPct val="80000"/>
              <a:buFont typeface="Wingdings 3" charset="2"/>
              <a:buNone/>
              <a:defRPr sz="1200">
                <a:solidFill>
                  <a:schemeClr val="tx1">
                    <a:tint val="75000"/>
                  </a:schemeClr>
                </a:solidFill>
              </a:defRPr>
            </a:lvl7pPr>
            <a:lvl8pPr indent="0" algn="ctr">
              <a:spcBef>
                <a:spcPts val="1000"/>
              </a:spcBef>
              <a:spcAft>
                <a:spcPts val="0"/>
              </a:spcAft>
              <a:buClr>
                <a:schemeClr val="accent1"/>
              </a:buClr>
              <a:buSzPct val="80000"/>
              <a:buFont typeface="Wingdings 3" charset="2"/>
              <a:buNone/>
              <a:defRPr sz="1200">
                <a:solidFill>
                  <a:schemeClr val="tx1">
                    <a:tint val="75000"/>
                  </a:schemeClr>
                </a:solidFill>
              </a:defRPr>
            </a:lvl8pPr>
            <a:lvl9pPr indent="0" algn="ctr">
              <a:spcBef>
                <a:spcPts val="1000"/>
              </a:spcBef>
              <a:spcAft>
                <a:spcPts val="0"/>
              </a:spcAft>
              <a:buClr>
                <a:schemeClr val="accent1"/>
              </a:buClr>
              <a:buSzPct val="80000"/>
              <a:buFont typeface="Wingdings 3" charset="2"/>
              <a:buNone/>
              <a:defRPr sz="1200">
                <a:solidFill>
                  <a:schemeClr val="tx1">
                    <a:tint val="75000"/>
                  </a:schemeClr>
                </a:solidFill>
              </a:defRPr>
            </a:lvl9pPr>
          </a:lstStyle>
          <a:p>
            <a:r>
              <a:rPr lang="en-US" dirty="0">
                <a:solidFill>
                  <a:schemeClr val="accent5">
                    <a:lumMod val="75000"/>
                  </a:schemeClr>
                </a:solidFill>
              </a:rPr>
              <a:t>The Fostering of a </a:t>
            </a:r>
            <a:r>
              <a:rPr lang="en-US" b="1" dirty="0">
                <a:solidFill>
                  <a:schemeClr val="accent5">
                    <a:lumMod val="75000"/>
                  </a:schemeClr>
                </a:solidFill>
              </a:rPr>
              <a:t>Lifetime Skill</a:t>
            </a:r>
          </a:p>
          <a:p>
            <a:r>
              <a:rPr lang="en-US" dirty="0">
                <a:solidFill>
                  <a:srgbClr val="FF0000"/>
                </a:solidFill>
              </a:rPr>
              <a:t>Key to </a:t>
            </a:r>
            <a:r>
              <a:rPr lang="en-US" b="1" dirty="0">
                <a:solidFill>
                  <a:srgbClr val="FF0000"/>
                </a:solidFill>
              </a:rPr>
              <a:t>Career Success</a:t>
            </a:r>
          </a:p>
          <a:p>
            <a:r>
              <a:rPr lang="en-US" dirty="0">
                <a:solidFill>
                  <a:srgbClr val="1388CB"/>
                </a:solidFill>
              </a:rPr>
              <a:t>Broad range of </a:t>
            </a:r>
            <a:r>
              <a:rPr lang="en-US" b="1" dirty="0">
                <a:solidFill>
                  <a:srgbClr val="1388CB"/>
                </a:solidFill>
              </a:rPr>
              <a:t>Cognitive Learnings</a:t>
            </a:r>
          </a:p>
          <a:p>
            <a:r>
              <a:rPr lang="en-US" dirty="0"/>
              <a:t>Improves </a:t>
            </a:r>
            <a:r>
              <a:rPr lang="en-US" b="1" dirty="0"/>
              <a:t>Relationships</a:t>
            </a:r>
          </a:p>
          <a:p>
            <a:r>
              <a:rPr lang="en-US" dirty="0">
                <a:solidFill>
                  <a:srgbClr val="D93DD2"/>
                </a:solidFill>
              </a:rPr>
              <a:t>Enhances </a:t>
            </a:r>
            <a:r>
              <a:rPr lang="en-US" b="1" dirty="0">
                <a:solidFill>
                  <a:srgbClr val="D93DD2"/>
                </a:solidFill>
              </a:rPr>
              <a:t>Creativity</a:t>
            </a:r>
          </a:p>
        </p:txBody>
      </p:sp>
      <p:pic>
        <p:nvPicPr>
          <p:cNvPr id="2050" name="Picture 2" descr="How to raise successful kids without overparenting |">
            <a:extLst>
              <a:ext uri="{FF2B5EF4-FFF2-40B4-BE49-F238E27FC236}">
                <a16:creationId xmlns:a16="http://schemas.microsoft.com/office/drawing/2014/main" id="{D0DD8EF0-A430-7DBB-D6B0-B8CC1C1F8B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498080" y="2104078"/>
            <a:ext cx="4531835" cy="354169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619ACCA-76C2-E774-C91F-5C91B7A9D1BB}"/>
              </a:ext>
            </a:extLst>
          </p:cNvPr>
          <p:cNvSpPr txBox="1">
            <a:spLocks/>
          </p:cNvSpPr>
          <p:nvPr/>
        </p:nvSpPr>
        <p:spPr>
          <a:xfrm>
            <a:off x="2885439" y="438913"/>
            <a:ext cx="6038147" cy="1170432"/>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00" dirty="0">
                <a:solidFill>
                  <a:srgbClr val="002060"/>
                </a:solidFill>
                <a:latin typeface="+mn-lt"/>
                <a:ea typeface="+mn-ea"/>
                <a:cs typeface="+mn-cs"/>
              </a:rPr>
              <a:t>Benefits of Adopting Transversal Competencies</a:t>
            </a:r>
          </a:p>
        </p:txBody>
      </p:sp>
    </p:spTree>
    <p:extLst>
      <p:ext uri="{BB962C8B-B14F-4D97-AF65-F5344CB8AC3E}">
        <p14:creationId xmlns:p14="http://schemas.microsoft.com/office/powerpoint/2010/main" val="150811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FEB476-F38C-4B4D-889A-A49B9853D9A9}"/>
              </a:ext>
            </a:extLst>
          </p:cNvPr>
          <p:cNvSpPr txBox="1">
            <a:spLocks/>
          </p:cNvSpPr>
          <p:nvPr/>
        </p:nvSpPr>
        <p:spPr>
          <a:xfrm>
            <a:off x="2401435" y="316992"/>
            <a:ext cx="7389129" cy="2633472"/>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300" dirty="0">
                <a:solidFill>
                  <a:srgbClr val="002060"/>
                </a:solidFill>
                <a:latin typeface="+mn-lt"/>
                <a:ea typeface="+mn-ea"/>
                <a:cs typeface="+mn-cs"/>
              </a:rPr>
              <a:t>As Teachers, it’s our </a:t>
            </a:r>
            <a:r>
              <a:rPr lang="en-US" sz="3300" b="1" dirty="0">
                <a:solidFill>
                  <a:srgbClr val="002060"/>
                </a:solidFill>
                <a:latin typeface="+mn-lt"/>
                <a:ea typeface="+mn-ea"/>
                <a:cs typeface="+mn-cs"/>
              </a:rPr>
              <a:t>obligation</a:t>
            </a:r>
            <a:r>
              <a:rPr lang="en-US" sz="3300" dirty="0">
                <a:solidFill>
                  <a:srgbClr val="002060"/>
                </a:solidFill>
                <a:latin typeface="+mn-lt"/>
                <a:ea typeface="+mn-ea"/>
                <a:cs typeface="+mn-cs"/>
              </a:rPr>
              <a:t> and </a:t>
            </a:r>
            <a:r>
              <a:rPr lang="en-US" sz="3300" b="1" dirty="0">
                <a:solidFill>
                  <a:srgbClr val="002060"/>
                </a:solidFill>
                <a:latin typeface="+mn-lt"/>
                <a:ea typeface="+mn-ea"/>
                <a:cs typeface="+mn-cs"/>
              </a:rPr>
              <a:t>duty</a:t>
            </a:r>
            <a:r>
              <a:rPr lang="en-US" sz="3300" dirty="0">
                <a:solidFill>
                  <a:srgbClr val="002060"/>
                </a:solidFill>
                <a:latin typeface="+mn-lt"/>
                <a:ea typeface="+mn-ea"/>
                <a:cs typeface="+mn-cs"/>
              </a:rPr>
              <a:t> to prepare the generations of the future… our children</a:t>
            </a:r>
          </a:p>
          <a:p>
            <a:pPr algn="ctr"/>
            <a:endParaRPr lang="en-US" sz="3300" dirty="0">
              <a:solidFill>
                <a:srgbClr val="002060"/>
              </a:solidFill>
              <a:latin typeface="+mn-lt"/>
              <a:ea typeface="+mn-ea"/>
              <a:cs typeface="+mn-cs"/>
            </a:endParaRPr>
          </a:p>
          <a:p>
            <a:pPr algn="ctr"/>
            <a:r>
              <a:rPr lang="en-US" sz="3300" b="1" dirty="0">
                <a:solidFill>
                  <a:srgbClr val="002060"/>
                </a:solidFill>
                <a:latin typeface="+mn-lt"/>
                <a:ea typeface="+mn-ea"/>
                <a:cs typeface="+mn-cs"/>
              </a:rPr>
              <a:t>THIS is our legacy</a:t>
            </a:r>
          </a:p>
        </p:txBody>
      </p:sp>
      <p:pic>
        <p:nvPicPr>
          <p:cNvPr id="5" name="Picture 4">
            <a:extLst>
              <a:ext uri="{FF2B5EF4-FFF2-40B4-BE49-F238E27FC236}">
                <a16:creationId xmlns:a16="http://schemas.microsoft.com/office/drawing/2014/main" id="{8BF9DF9B-76B4-2B37-4F92-8EE0C06AB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9526" y="190323"/>
            <a:ext cx="1480389" cy="833806"/>
          </a:xfrm>
          <a:prstGeom prst="rect">
            <a:avLst/>
          </a:prstGeom>
        </p:spPr>
      </p:pic>
      <p:pic>
        <p:nvPicPr>
          <p:cNvPr id="3076" name="Picture 4" descr="Thank you pink Stock Photos, Royalty Free Thank you pink Images |  Depositphotos">
            <a:extLst>
              <a:ext uri="{FF2B5EF4-FFF2-40B4-BE49-F238E27FC236}">
                <a16:creationId xmlns:a16="http://schemas.microsoft.com/office/drawing/2014/main" id="{2028866D-DF93-247F-63AE-438BC45E1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4406" y="3429000"/>
            <a:ext cx="4923188" cy="328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54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D33D8-789E-46D3-A067-9CCC79649F50}"/>
              </a:ext>
            </a:extLst>
          </p:cNvPr>
          <p:cNvSpPr>
            <a:spLocks noGrp="1"/>
          </p:cNvSpPr>
          <p:nvPr>
            <p:ph type="title"/>
          </p:nvPr>
        </p:nvSpPr>
        <p:spPr>
          <a:xfrm>
            <a:off x="3657600" y="342422"/>
            <a:ext cx="5040630" cy="646331"/>
          </a:xfrm>
        </p:spPr>
        <p:txBody>
          <a:bodyPr>
            <a:noAutofit/>
          </a:bodyPr>
          <a:lstStyle/>
          <a:p>
            <a:pPr algn="ctr"/>
            <a:r>
              <a:rPr lang="en-US" dirty="0">
                <a:solidFill>
                  <a:schemeClr val="accent1">
                    <a:lumMod val="50000"/>
                  </a:schemeClr>
                </a:solidFill>
              </a:rPr>
              <a:t>References</a:t>
            </a:r>
          </a:p>
        </p:txBody>
      </p:sp>
      <p:sp>
        <p:nvSpPr>
          <p:cNvPr id="11" name="TextBox 10">
            <a:extLst>
              <a:ext uri="{FF2B5EF4-FFF2-40B4-BE49-F238E27FC236}">
                <a16:creationId xmlns:a16="http://schemas.microsoft.com/office/drawing/2014/main" id="{B575D35A-A67C-3EC6-C9F4-EFA547FB0A49}"/>
              </a:ext>
            </a:extLst>
          </p:cNvPr>
          <p:cNvSpPr txBox="1"/>
          <p:nvPr/>
        </p:nvSpPr>
        <p:spPr>
          <a:xfrm>
            <a:off x="399788" y="1107430"/>
            <a:ext cx="11392424" cy="6232475"/>
          </a:xfrm>
          <a:prstGeom prst="rect">
            <a:avLst/>
          </a:prstGeom>
          <a:noFill/>
        </p:spPr>
        <p:txBody>
          <a:bodyPr wrap="square">
            <a:spAutoFit/>
          </a:bodyPr>
          <a:lstStyle/>
          <a:p>
            <a:pPr lvl="1"/>
            <a:r>
              <a:rPr lang="en-US" sz="1900" i="1" dirty="0">
                <a:solidFill>
                  <a:srgbClr val="444444"/>
                </a:solidFill>
                <a:latin typeface="Cabin Condensed"/>
              </a:rPr>
              <a:t>Moore, T. (2013). Critical thinking: seven definitions in search of a concept. Studies in Higher Education, 38(4), 506-522.</a:t>
            </a:r>
          </a:p>
          <a:p>
            <a:pPr lvl="1"/>
            <a:r>
              <a:rPr lang="en-US" sz="1900" i="1" dirty="0">
                <a:solidFill>
                  <a:srgbClr val="444444"/>
                </a:solidFill>
                <a:latin typeface="Cabin Condensed"/>
              </a:rPr>
              <a:t>Case, R. (2013). The Unfortunate Consequences of Bloom’s Taxonomy. Social Education, 77(4), 196-200.</a:t>
            </a:r>
          </a:p>
          <a:p>
            <a:pPr lvl="1"/>
            <a:endParaRPr lang="en-US" sz="1900" i="1" dirty="0">
              <a:solidFill>
                <a:srgbClr val="444444"/>
              </a:solidFill>
              <a:latin typeface="Cabin Condensed"/>
            </a:endParaRPr>
          </a:p>
          <a:p>
            <a:pPr lvl="1"/>
            <a:r>
              <a:rPr lang="en-US" sz="1900" i="1" dirty="0">
                <a:solidFill>
                  <a:srgbClr val="444444"/>
                </a:solidFill>
                <a:latin typeface="Cabin Condensed"/>
              </a:rPr>
              <a:t>V</a:t>
            </a:r>
            <a:r>
              <a:rPr lang="en-US" sz="1900" b="0" i="1" dirty="0">
                <a:solidFill>
                  <a:srgbClr val="444444"/>
                </a:solidFill>
                <a:effectLst/>
                <a:latin typeface="Cabin Condensed"/>
              </a:rPr>
              <a:t>an Gelder, T. (2005). Teaching critical thinking: Some lessons from cognitive science. College teaching, 53(1), 41-48.</a:t>
            </a:r>
            <a:endParaRPr lang="en-US" sz="1900" i="1" dirty="0">
              <a:solidFill>
                <a:srgbClr val="444444"/>
              </a:solidFill>
              <a:latin typeface="Cabin Condensed"/>
            </a:endParaRPr>
          </a:p>
          <a:p>
            <a:pPr lvl="1"/>
            <a:r>
              <a:rPr lang="en-US" sz="1900" i="1" dirty="0">
                <a:solidFill>
                  <a:srgbClr val="444444"/>
                </a:solidFill>
                <a:latin typeface="Cabin Condensed"/>
              </a:rPr>
              <a:t>Mulnix, J. W. (2012). Thinking critically about critical thinking. Educational Philosophy and Theory, 44(5), 464-479.</a:t>
            </a:r>
          </a:p>
          <a:p>
            <a:pPr algn="l"/>
            <a:r>
              <a:rPr lang="en-US" sz="1900" b="0" i="1" dirty="0">
                <a:solidFill>
                  <a:srgbClr val="444444"/>
                </a:solidFill>
                <a:effectLst/>
                <a:latin typeface="Cabin Condensed"/>
              </a:rPr>
              <a:t>	</a:t>
            </a:r>
          </a:p>
          <a:p>
            <a:pPr algn="l"/>
            <a:r>
              <a:rPr lang="en-US" sz="1900" i="1" dirty="0">
                <a:solidFill>
                  <a:srgbClr val="444444"/>
                </a:solidFill>
                <a:latin typeface="Cabin Condensed"/>
              </a:rPr>
              <a:t>	</a:t>
            </a:r>
            <a:r>
              <a:rPr lang="en-US" sz="1900" b="0" i="1" dirty="0">
                <a:solidFill>
                  <a:srgbClr val="444444"/>
                </a:solidFill>
                <a:effectLst/>
                <a:latin typeface="Cabin Condensed"/>
              </a:rPr>
              <a:t>Wong, B. L. (2016). Using Critical-Thinking Strategies To Develop Academic Reading Skills Among Saudi 	</a:t>
            </a:r>
            <a:r>
              <a:rPr lang="en-US" sz="1900" b="0" i="1" dirty="0" err="1">
                <a:solidFill>
                  <a:srgbClr val="444444"/>
                </a:solidFill>
                <a:effectLst/>
                <a:latin typeface="Cabin Condensed"/>
              </a:rPr>
              <a:t>Iep</a:t>
            </a:r>
            <a:r>
              <a:rPr lang="en-US" sz="1900" i="1" dirty="0">
                <a:solidFill>
                  <a:srgbClr val="444444"/>
                </a:solidFill>
                <a:latin typeface="Cabin Condensed"/>
              </a:rPr>
              <a:t> 	</a:t>
            </a:r>
            <a:r>
              <a:rPr lang="en-US" sz="1900" b="0" i="1" dirty="0">
                <a:solidFill>
                  <a:srgbClr val="444444"/>
                </a:solidFill>
                <a:effectLst/>
                <a:latin typeface="Cabin Condensed"/>
              </a:rPr>
              <a:t>Students.</a:t>
            </a:r>
          </a:p>
          <a:p>
            <a:pPr algn="l"/>
            <a:endParaRPr lang="en-US" sz="1900" i="1" dirty="0">
              <a:solidFill>
                <a:srgbClr val="444444"/>
              </a:solidFill>
              <a:latin typeface="Cabin Condensed"/>
            </a:endParaRPr>
          </a:p>
          <a:p>
            <a:r>
              <a:rPr lang="en-US" sz="1900" i="1" dirty="0">
                <a:solidFill>
                  <a:srgbClr val="444444"/>
                </a:solidFill>
                <a:latin typeface="Cabin Condensed"/>
              </a:rPr>
              <a:t>	EFL Magazine, https://eflmagazine.com/critical-thinking-english-language-teaching</a:t>
            </a:r>
          </a:p>
          <a:p>
            <a:pPr algn="l"/>
            <a:endParaRPr lang="en-US" sz="1900" b="0" i="1" dirty="0">
              <a:solidFill>
                <a:srgbClr val="444444"/>
              </a:solidFill>
              <a:effectLst/>
              <a:latin typeface="Cabin Condensed"/>
            </a:endParaRPr>
          </a:p>
          <a:p>
            <a:r>
              <a:rPr lang="en-US" sz="1900" i="1" dirty="0">
                <a:solidFill>
                  <a:srgbClr val="444444"/>
                </a:solidFill>
                <a:latin typeface="Cabin Condensed"/>
              </a:rPr>
              <a:t>	https://tscfm.org/blogs/the-benefits-of-critical-thinking-for-students/</a:t>
            </a:r>
          </a:p>
          <a:p>
            <a:endParaRPr lang="en-US" sz="1900" b="0" i="1" dirty="0">
              <a:solidFill>
                <a:srgbClr val="444444"/>
              </a:solidFill>
              <a:effectLst/>
              <a:latin typeface="Cabin Condensed"/>
            </a:endParaRPr>
          </a:p>
          <a:p>
            <a:r>
              <a:rPr lang="en-US" sz="1900" i="1" dirty="0">
                <a:solidFill>
                  <a:srgbClr val="444444"/>
                </a:solidFill>
                <a:latin typeface="Cabin Condensed"/>
              </a:rPr>
              <a:t>	https://busyteacher.org/17541-8-critical-thinking-activities-esl-students.html</a:t>
            </a:r>
          </a:p>
          <a:p>
            <a:endParaRPr lang="en-US" sz="1900" i="1" dirty="0">
              <a:solidFill>
                <a:srgbClr val="444444"/>
              </a:solidFill>
              <a:latin typeface="Cabin Condensed"/>
            </a:endParaRPr>
          </a:p>
          <a:p>
            <a:r>
              <a:rPr lang="en-US" sz="1900" i="1" dirty="0">
                <a:solidFill>
                  <a:srgbClr val="444444"/>
                </a:solidFill>
                <a:latin typeface="Cabin Condensed"/>
              </a:rPr>
              <a:t>	www.unicef.org/education, https://mylearningtolearn.com/transversal-skills/</a:t>
            </a:r>
          </a:p>
          <a:p>
            <a:endParaRPr lang="en-US" sz="1900" i="1" dirty="0">
              <a:solidFill>
                <a:srgbClr val="444444"/>
              </a:solidFill>
              <a:latin typeface="Cabin Condensed"/>
            </a:endParaRPr>
          </a:p>
          <a:p>
            <a:endParaRPr lang="en-US" sz="1900" b="0" i="1" dirty="0">
              <a:solidFill>
                <a:srgbClr val="444444"/>
              </a:solidFill>
              <a:effectLst/>
              <a:latin typeface="Cabin Condensed"/>
            </a:endParaRPr>
          </a:p>
        </p:txBody>
      </p:sp>
      <p:pic>
        <p:nvPicPr>
          <p:cNvPr id="3" name="Picture 2">
            <a:extLst>
              <a:ext uri="{FF2B5EF4-FFF2-40B4-BE49-F238E27FC236}">
                <a16:creationId xmlns:a16="http://schemas.microsoft.com/office/drawing/2014/main" id="{12F1B0B8-1551-49D2-C493-D3664965B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3743" y="4744046"/>
            <a:ext cx="1537933" cy="1466732"/>
          </a:xfrm>
          <a:prstGeom prst="rect">
            <a:avLst/>
          </a:prstGeom>
        </p:spPr>
      </p:pic>
    </p:spTree>
    <p:extLst>
      <p:ext uri="{BB962C8B-B14F-4D97-AF65-F5344CB8AC3E}">
        <p14:creationId xmlns:p14="http://schemas.microsoft.com/office/powerpoint/2010/main" val="237441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D33D8-789E-46D3-A067-9CCC79649F50}"/>
              </a:ext>
            </a:extLst>
          </p:cNvPr>
          <p:cNvSpPr>
            <a:spLocks noGrp="1"/>
          </p:cNvSpPr>
          <p:nvPr>
            <p:ph type="title"/>
          </p:nvPr>
        </p:nvSpPr>
        <p:spPr>
          <a:xfrm>
            <a:off x="3657600" y="342422"/>
            <a:ext cx="5040630" cy="646331"/>
          </a:xfrm>
        </p:spPr>
        <p:txBody>
          <a:bodyPr>
            <a:noAutofit/>
          </a:bodyPr>
          <a:lstStyle/>
          <a:p>
            <a:pPr algn="ctr"/>
            <a:r>
              <a:rPr lang="en-US" dirty="0">
                <a:solidFill>
                  <a:schemeClr val="accent1">
                    <a:lumMod val="50000"/>
                  </a:schemeClr>
                </a:solidFill>
              </a:rPr>
              <a:t>References</a:t>
            </a:r>
          </a:p>
        </p:txBody>
      </p:sp>
      <p:sp>
        <p:nvSpPr>
          <p:cNvPr id="11" name="TextBox 10">
            <a:extLst>
              <a:ext uri="{FF2B5EF4-FFF2-40B4-BE49-F238E27FC236}">
                <a16:creationId xmlns:a16="http://schemas.microsoft.com/office/drawing/2014/main" id="{B575D35A-A67C-3EC6-C9F4-EFA547FB0A49}"/>
              </a:ext>
            </a:extLst>
          </p:cNvPr>
          <p:cNvSpPr txBox="1"/>
          <p:nvPr/>
        </p:nvSpPr>
        <p:spPr>
          <a:xfrm>
            <a:off x="399788" y="1107430"/>
            <a:ext cx="11392424" cy="6817251"/>
          </a:xfrm>
          <a:prstGeom prst="rect">
            <a:avLst/>
          </a:prstGeom>
          <a:noFill/>
        </p:spPr>
        <p:txBody>
          <a:bodyPr wrap="square">
            <a:spAutoFit/>
          </a:bodyPr>
          <a:lstStyle/>
          <a:p>
            <a:pPr lvl="1"/>
            <a:r>
              <a:rPr lang="en-US" sz="1900" i="1" dirty="0">
                <a:solidFill>
                  <a:srgbClr val="444444"/>
                </a:solidFill>
                <a:latin typeface="Cabin Condensed"/>
              </a:rPr>
              <a:t>https://www.bell-foundation.org.uk/eal-programme/guidance/effective-teaching-of-eal-learners/great-ideas/collaborative-activities/</a:t>
            </a:r>
          </a:p>
          <a:p>
            <a:pPr lvl="1"/>
            <a:endParaRPr lang="en-US" sz="1900" i="1" dirty="0">
              <a:solidFill>
                <a:srgbClr val="444444"/>
              </a:solidFill>
              <a:latin typeface="Cabin Condensed"/>
            </a:endParaRPr>
          </a:p>
          <a:p>
            <a:pPr lvl="1"/>
            <a:r>
              <a:rPr lang="en-US" sz="1900" i="1" dirty="0">
                <a:solidFill>
                  <a:srgbClr val="444444"/>
                </a:solidFill>
                <a:latin typeface="Cabin Condensed"/>
              </a:rPr>
              <a:t>https://www.valamis.com/hub/collaborative-learning</a:t>
            </a:r>
          </a:p>
          <a:p>
            <a:pPr lvl="1"/>
            <a:endParaRPr lang="en-US" sz="1900" i="1" dirty="0">
              <a:solidFill>
                <a:srgbClr val="444444"/>
              </a:solidFill>
              <a:latin typeface="Cabin Condensed"/>
            </a:endParaRPr>
          </a:p>
          <a:p>
            <a:pPr lvl="1"/>
            <a:r>
              <a:rPr lang="en-US" sz="1900" i="1" dirty="0">
                <a:solidFill>
                  <a:srgbClr val="444444"/>
                </a:solidFill>
                <a:latin typeface="Cabin Condensed"/>
              </a:rPr>
              <a:t>https://familiesforlife.sg/play-as-a-family/Pages/Conversation-Games-With-Kids.aspx</a:t>
            </a:r>
          </a:p>
          <a:p>
            <a:pPr lvl="1"/>
            <a:endParaRPr lang="en-US" sz="1900" i="1" dirty="0">
              <a:solidFill>
                <a:srgbClr val="444444"/>
              </a:solidFill>
              <a:latin typeface="Cabin Condensed"/>
            </a:endParaRPr>
          </a:p>
          <a:p>
            <a:pPr lvl="1"/>
            <a:r>
              <a:rPr lang="en-US" sz="1900" i="1" dirty="0">
                <a:solidFill>
                  <a:srgbClr val="444444"/>
                </a:solidFill>
                <a:latin typeface="Cabin Condensed"/>
              </a:rPr>
              <a:t>https://www.researchgate.net/publication/319107073_Psychological_Problems_and_Challenge_In_EFL_Speaking_Classroom</a:t>
            </a:r>
          </a:p>
          <a:p>
            <a:pPr lvl="1"/>
            <a:endParaRPr lang="en-US" sz="1900" i="1" dirty="0">
              <a:solidFill>
                <a:srgbClr val="444444"/>
              </a:solidFill>
              <a:latin typeface="Cabin Condensed"/>
            </a:endParaRPr>
          </a:p>
          <a:p>
            <a:pPr lvl="1"/>
            <a:r>
              <a:rPr lang="en-US" sz="1900" i="1" dirty="0">
                <a:solidFill>
                  <a:srgbClr val="444444"/>
                </a:solidFill>
                <a:latin typeface="Cabin Condensed"/>
              </a:rPr>
              <a:t>https://www.researchgate.net/publication/351346714_The_Effect_of_Psychological_Factors_on_English_Speaking_Performance_of_Students_Enrolled_in_Postgraduate_English_Language_Teaching</a:t>
            </a:r>
          </a:p>
          <a:p>
            <a:pPr lvl="1"/>
            <a:endParaRPr lang="en-US" sz="1900" i="1" dirty="0">
              <a:solidFill>
                <a:srgbClr val="444444"/>
              </a:solidFill>
              <a:latin typeface="Cabin Condensed"/>
            </a:endParaRPr>
          </a:p>
          <a:p>
            <a:pPr lvl="1"/>
            <a:r>
              <a:rPr lang="en-US" sz="1900" i="1" dirty="0">
                <a:solidFill>
                  <a:srgbClr val="444444"/>
                </a:solidFill>
                <a:latin typeface="Cabin Condensed"/>
              </a:rPr>
              <a:t>The Effect of Psychological Factors on English Speaking Performance of Students</a:t>
            </a:r>
          </a:p>
          <a:p>
            <a:pPr lvl="1"/>
            <a:r>
              <a:rPr lang="en-US" sz="1900" i="1" dirty="0">
                <a:solidFill>
                  <a:srgbClr val="444444"/>
                </a:solidFill>
                <a:latin typeface="Cabin Condensed"/>
              </a:rPr>
              <a:t>https://www.glrjournal.com/jadmin/Auther/31rvIolA2LALJouq9hkR/QHF9jISH8U.pdf</a:t>
            </a:r>
          </a:p>
          <a:p>
            <a:pPr lvl="1"/>
            <a:endParaRPr lang="en-US" sz="1900" i="1" dirty="0">
              <a:solidFill>
                <a:srgbClr val="444444"/>
              </a:solidFill>
              <a:latin typeface="Cabin Condensed"/>
            </a:endParaRPr>
          </a:p>
          <a:p>
            <a:pPr lvl="1"/>
            <a:r>
              <a:rPr lang="en-US" sz="1900" i="1" dirty="0">
                <a:solidFill>
                  <a:srgbClr val="444444"/>
                </a:solidFill>
                <a:latin typeface="Cabin Condensed"/>
              </a:rPr>
              <a:t>https://youtu.be/JVCFGLVZA3w</a:t>
            </a:r>
          </a:p>
          <a:p>
            <a:pPr lvl="1"/>
            <a:r>
              <a:rPr lang="en-US" sz="1900" i="1" dirty="0">
                <a:solidFill>
                  <a:srgbClr val="444444"/>
                </a:solidFill>
                <a:latin typeface="Cabin Condensed"/>
              </a:rPr>
              <a:t>60-Second Strategy: Fishbowl Discussion</a:t>
            </a:r>
          </a:p>
          <a:p>
            <a:pPr lvl="1"/>
            <a:endParaRPr lang="en-US" sz="1900" i="1" dirty="0">
              <a:solidFill>
                <a:srgbClr val="444444"/>
              </a:solidFill>
              <a:latin typeface="Cabin Condensed"/>
            </a:endParaRPr>
          </a:p>
          <a:p>
            <a:pPr lvl="1"/>
            <a:endParaRPr lang="en-US" sz="1900" i="1" dirty="0">
              <a:solidFill>
                <a:srgbClr val="444444"/>
              </a:solidFill>
              <a:latin typeface="Cabin Condensed"/>
            </a:endParaRPr>
          </a:p>
          <a:p>
            <a:pPr lvl="1"/>
            <a:endParaRPr lang="en-US" sz="1900" i="1" dirty="0">
              <a:solidFill>
                <a:srgbClr val="444444"/>
              </a:solidFill>
              <a:latin typeface="Cabin Condensed"/>
            </a:endParaRPr>
          </a:p>
          <a:p>
            <a:pPr lvl="1"/>
            <a:endParaRPr lang="en-US" sz="1900" i="1" dirty="0">
              <a:solidFill>
                <a:srgbClr val="444444"/>
              </a:solidFill>
              <a:latin typeface="Cabin Condensed"/>
            </a:endParaRPr>
          </a:p>
          <a:p>
            <a:pPr lvl="1"/>
            <a:endParaRPr lang="en-US" sz="1900" i="1" dirty="0">
              <a:solidFill>
                <a:srgbClr val="444444"/>
              </a:solidFill>
              <a:latin typeface="Cabin Condensed"/>
            </a:endParaRPr>
          </a:p>
        </p:txBody>
      </p:sp>
      <p:pic>
        <p:nvPicPr>
          <p:cNvPr id="4" name="Picture 3">
            <a:extLst>
              <a:ext uri="{FF2B5EF4-FFF2-40B4-BE49-F238E27FC236}">
                <a16:creationId xmlns:a16="http://schemas.microsoft.com/office/drawing/2014/main" id="{B8CE7900-B9A7-18A3-B038-991A68391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3743" y="4744046"/>
            <a:ext cx="1537933" cy="1466732"/>
          </a:xfrm>
          <a:prstGeom prst="rect">
            <a:avLst/>
          </a:prstGeom>
        </p:spPr>
      </p:pic>
    </p:spTree>
    <p:extLst>
      <p:ext uri="{BB962C8B-B14F-4D97-AF65-F5344CB8AC3E}">
        <p14:creationId xmlns:p14="http://schemas.microsoft.com/office/powerpoint/2010/main" val="5379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D33D8-789E-46D3-A067-9CCC79649F50}"/>
              </a:ext>
            </a:extLst>
          </p:cNvPr>
          <p:cNvSpPr>
            <a:spLocks noGrp="1"/>
          </p:cNvSpPr>
          <p:nvPr>
            <p:ph type="title"/>
          </p:nvPr>
        </p:nvSpPr>
        <p:spPr>
          <a:xfrm>
            <a:off x="3970238" y="696991"/>
            <a:ext cx="4251522" cy="864523"/>
          </a:xfrm>
        </p:spPr>
        <p:txBody>
          <a:bodyPr>
            <a:noAutofit/>
          </a:bodyPr>
          <a:lstStyle/>
          <a:p>
            <a:pPr algn="ctr"/>
            <a:r>
              <a:rPr lang="en-US" sz="4000" dirty="0">
                <a:solidFill>
                  <a:schemeClr val="accent1">
                    <a:lumMod val="50000"/>
                  </a:schemeClr>
                </a:solidFill>
              </a:rPr>
              <a:t>Thank you!!!</a:t>
            </a:r>
          </a:p>
        </p:txBody>
      </p:sp>
      <p:sp>
        <p:nvSpPr>
          <p:cNvPr id="8" name="TextBox 7">
            <a:extLst>
              <a:ext uri="{FF2B5EF4-FFF2-40B4-BE49-F238E27FC236}">
                <a16:creationId xmlns:a16="http://schemas.microsoft.com/office/drawing/2014/main" id="{C5E0CCAD-1B8E-4B6F-8CF3-F75605FEB4E2}"/>
              </a:ext>
            </a:extLst>
          </p:cNvPr>
          <p:cNvSpPr txBox="1"/>
          <p:nvPr/>
        </p:nvSpPr>
        <p:spPr>
          <a:xfrm>
            <a:off x="7101931" y="4262886"/>
            <a:ext cx="4640261" cy="1384995"/>
          </a:xfrm>
          <a:prstGeom prst="rect">
            <a:avLst/>
          </a:prstGeom>
          <a:noFill/>
        </p:spPr>
        <p:txBody>
          <a:bodyPr wrap="square" rtlCol="0">
            <a:spAutoFit/>
          </a:bodyPr>
          <a:lstStyle/>
          <a:p>
            <a:r>
              <a:rPr lang="en-US" sz="2400" i="1" dirty="0"/>
              <a:t>Email: </a:t>
            </a:r>
            <a:r>
              <a:rPr lang="en-US" b="1" dirty="0">
                <a:solidFill>
                  <a:schemeClr val="accent1">
                    <a:lumMod val="50000"/>
                  </a:schemeClr>
                </a:solidFill>
              </a:rPr>
              <a:t>katherinereilly@expresspublishing.co.uk</a:t>
            </a:r>
          </a:p>
          <a:p>
            <a:endParaRPr lang="en-US" sz="2400" dirty="0">
              <a:solidFill>
                <a:schemeClr val="accent1">
                  <a:lumMod val="50000"/>
                </a:schemeClr>
              </a:solidFill>
            </a:endParaRPr>
          </a:p>
          <a:p>
            <a:r>
              <a:rPr lang="en-US" b="1" dirty="0">
                <a:solidFill>
                  <a:schemeClr val="accent1">
                    <a:lumMod val="50000"/>
                  </a:schemeClr>
                </a:solidFill>
              </a:rPr>
              <a:t>Support: +30 210 212 0800</a:t>
            </a:r>
          </a:p>
        </p:txBody>
      </p:sp>
      <p:pic>
        <p:nvPicPr>
          <p:cNvPr id="10" name="Picture 9">
            <a:extLst>
              <a:ext uri="{FF2B5EF4-FFF2-40B4-BE49-F238E27FC236}">
                <a16:creationId xmlns:a16="http://schemas.microsoft.com/office/drawing/2014/main" id="{28A29803-B61A-417D-82FC-C475B4E6B1F6}"/>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5450926" y="1978209"/>
            <a:ext cx="1318315" cy="4182800"/>
          </a:xfrm>
          <a:prstGeom prst="rect">
            <a:avLst/>
          </a:prstGeom>
        </p:spPr>
      </p:pic>
      <p:sp>
        <p:nvSpPr>
          <p:cNvPr id="3" name="TextBox 2">
            <a:extLst>
              <a:ext uri="{FF2B5EF4-FFF2-40B4-BE49-F238E27FC236}">
                <a16:creationId xmlns:a16="http://schemas.microsoft.com/office/drawing/2014/main" id="{5E8741AC-545E-F757-7F1B-80BDCBC37FAC}"/>
              </a:ext>
            </a:extLst>
          </p:cNvPr>
          <p:cNvSpPr txBox="1"/>
          <p:nvPr/>
        </p:nvSpPr>
        <p:spPr>
          <a:xfrm>
            <a:off x="492346" y="2644801"/>
            <a:ext cx="4856569" cy="646331"/>
          </a:xfrm>
          <a:prstGeom prst="rect">
            <a:avLst/>
          </a:prstGeom>
          <a:noFill/>
        </p:spPr>
        <p:txBody>
          <a:bodyPr wrap="square" rtlCol="0">
            <a:spAutoFit/>
          </a:bodyPr>
          <a:lstStyle/>
          <a:p>
            <a:r>
              <a:rPr lang="en-US" b="1" dirty="0">
                <a:solidFill>
                  <a:srgbClr val="002060"/>
                </a:solidFill>
              </a:rPr>
              <a:t>Sources: “iWonder” &amp; “#Hashtag English”</a:t>
            </a:r>
          </a:p>
          <a:p>
            <a:endParaRPr lang="en-US" b="1" dirty="0">
              <a:solidFill>
                <a:srgbClr val="002060"/>
              </a:solidFill>
            </a:endParaRPr>
          </a:p>
        </p:txBody>
      </p:sp>
      <p:pic>
        <p:nvPicPr>
          <p:cNvPr id="12" name="Picture 11">
            <a:extLst>
              <a:ext uri="{FF2B5EF4-FFF2-40B4-BE49-F238E27FC236}">
                <a16:creationId xmlns:a16="http://schemas.microsoft.com/office/drawing/2014/main" id="{BEB93DB1-6851-2E7E-FE67-5C9F7A854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428" y="1502565"/>
            <a:ext cx="1654524" cy="931885"/>
          </a:xfrm>
          <a:prstGeom prst="rect">
            <a:avLst/>
          </a:prstGeom>
        </p:spPr>
      </p:pic>
      <p:pic>
        <p:nvPicPr>
          <p:cNvPr id="5" name="Picture 4">
            <a:extLst>
              <a:ext uri="{FF2B5EF4-FFF2-40B4-BE49-F238E27FC236}">
                <a16:creationId xmlns:a16="http://schemas.microsoft.com/office/drawing/2014/main" id="{DEBC8666-B6E2-E201-7CED-2CF5BC5673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798" y="1580629"/>
            <a:ext cx="1881371" cy="902589"/>
          </a:xfrm>
          <a:prstGeom prst="rect">
            <a:avLst/>
          </a:prstGeom>
        </p:spPr>
      </p:pic>
      <p:pic>
        <p:nvPicPr>
          <p:cNvPr id="7" name="Picture 6">
            <a:extLst>
              <a:ext uri="{FF2B5EF4-FFF2-40B4-BE49-F238E27FC236}">
                <a16:creationId xmlns:a16="http://schemas.microsoft.com/office/drawing/2014/main" id="{87749327-9728-F648-E7DC-0972AF67860F}"/>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8125221" y="2834508"/>
            <a:ext cx="3932792" cy="1274435"/>
          </a:xfrm>
          <a:prstGeom prst="rect">
            <a:avLst/>
          </a:prstGeom>
        </p:spPr>
      </p:pic>
      <p:pic>
        <p:nvPicPr>
          <p:cNvPr id="9" name="Picture 2" descr="IWONDER | Express Publishing">
            <a:extLst>
              <a:ext uri="{FF2B5EF4-FFF2-40B4-BE49-F238E27FC236}">
                <a16:creationId xmlns:a16="http://schemas.microsoft.com/office/drawing/2014/main" id="{3B9B5BAB-39BA-B996-24EA-617F545D14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308" y="2967967"/>
            <a:ext cx="2105842" cy="29758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English 1 | Express Publishing">
            <a:extLst>
              <a:ext uri="{FF2B5EF4-FFF2-40B4-BE49-F238E27FC236}">
                <a16:creationId xmlns:a16="http://schemas.microsoft.com/office/drawing/2014/main" id="{0196BE47-0FDF-C046-A016-BAF9B83A42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1411" y="3190471"/>
            <a:ext cx="1946826" cy="275336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A973C876-54CC-2171-8201-745B3446A45D}"/>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8031097" y="1592662"/>
            <a:ext cx="3367574" cy="1330842"/>
          </a:xfrm>
          <a:prstGeom prst="rect">
            <a:avLst/>
          </a:prstGeom>
        </p:spPr>
      </p:pic>
      <p:sp>
        <p:nvSpPr>
          <p:cNvPr id="4" name="TextBox 3">
            <a:extLst>
              <a:ext uri="{FF2B5EF4-FFF2-40B4-BE49-F238E27FC236}">
                <a16:creationId xmlns:a16="http://schemas.microsoft.com/office/drawing/2014/main" id="{2A0890D6-F33F-BB60-0D5B-CB5545035189}"/>
              </a:ext>
            </a:extLst>
          </p:cNvPr>
          <p:cNvSpPr txBox="1"/>
          <p:nvPr/>
        </p:nvSpPr>
        <p:spPr>
          <a:xfrm>
            <a:off x="110698" y="6262933"/>
            <a:ext cx="6991233" cy="369332"/>
          </a:xfrm>
          <a:prstGeom prst="rect">
            <a:avLst/>
          </a:prstGeom>
          <a:noFill/>
        </p:spPr>
        <p:txBody>
          <a:bodyPr wrap="square" rtlCol="0">
            <a:spAutoFit/>
          </a:bodyPr>
          <a:lstStyle/>
          <a:p>
            <a:r>
              <a:rPr lang="en-US" i="1" dirty="0">
                <a:solidFill>
                  <a:schemeClr val="accent1">
                    <a:lumMod val="50000"/>
                  </a:schemeClr>
                </a:solidFill>
              </a:rPr>
              <a:t>PowerPoint Presentation Available at: </a:t>
            </a:r>
            <a:r>
              <a:rPr lang="en-US" b="1" dirty="0">
                <a:solidFill>
                  <a:schemeClr val="accent1">
                    <a:lumMod val="50000"/>
                  </a:schemeClr>
                </a:solidFill>
              </a:rPr>
              <a:t>katherinereilly.blog</a:t>
            </a:r>
          </a:p>
        </p:txBody>
      </p:sp>
    </p:spTree>
    <p:extLst>
      <p:ext uri="{BB962C8B-B14F-4D97-AF65-F5344CB8AC3E}">
        <p14:creationId xmlns:p14="http://schemas.microsoft.com/office/powerpoint/2010/main" val="412347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3" grpId="0"/>
      <p:bldP spid="4" grpId="0"/>
    </p:bldLst>
  </p:timing>
</p:sld>
</file>

<file path=ppt/theme/theme1.xml><?xml version="1.0" encoding="utf-8"?>
<a:theme xmlns:a="http://schemas.openxmlformats.org/drawingml/2006/main" name="Wisp">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29615</TotalTime>
  <Words>2855</Words>
  <Application>Microsoft Office PowerPoint</Application>
  <PresentationFormat>Widescreen</PresentationFormat>
  <Paragraphs>473</Paragraphs>
  <Slides>71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Cabin Condensed</vt:lpstr>
      <vt:lpstr>Calibri</vt:lpstr>
      <vt:lpstr>Century Gothic</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Establishing the Teacher – Student Relationship</vt:lpstr>
      <vt:lpstr>Do Your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Reilly Author &amp; Educator</dc:title>
  <dc:creator>Katherine Reilly</dc:creator>
  <cp:lastModifiedBy>Katherine Reilly</cp:lastModifiedBy>
  <cp:revision>285</cp:revision>
  <dcterms:created xsi:type="dcterms:W3CDTF">2020-06-19T09:27:50Z</dcterms:created>
  <dcterms:modified xsi:type="dcterms:W3CDTF">2022-11-08T11:30:57Z</dcterms:modified>
</cp:coreProperties>
</file>