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39"/>
  </p:notesMasterIdLst>
  <p:sldIdLst>
    <p:sldId id="368" r:id="rId2"/>
    <p:sldId id="418" r:id="rId3"/>
    <p:sldId id="474" r:id="rId4"/>
    <p:sldId id="379" r:id="rId5"/>
    <p:sldId id="417" r:id="rId6"/>
    <p:sldId id="463" r:id="rId7"/>
    <p:sldId id="466" r:id="rId8"/>
    <p:sldId id="422" r:id="rId9"/>
    <p:sldId id="423" r:id="rId10"/>
    <p:sldId id="424" r:id="rId11"/>
    <p:sldId id="428" r:id="rId12"/>
    <p:sldId id="435" r:id="rId13"/>
    <p:sldId id="436" r:id="rId14"/>
    <p:sldId id="430" r:id="rId15"/>
    <p:sldId id="425" r:id="rId16"/>
    <p:sldId id="426" r:id="rId17"/>
    <p:sldId id="465" r:id="rId18"/>
    <p:sldId id="452" r:id="rId19"/>
    <p:sldId id="451" r:id="rId20"/>
    <p:sldId id="462" r:id="rId21"/>
    <p:sldId id="458" r:id="rId22"/>
    <p:sldId id="454" r:id="rId23"/>
    <p:sldId id="460" r:id="rId24"/>
    <p:sldId id="468" r:id="rId25"/>
    <p:sldId id="469" r:id="rId26"/>
    <p:sldId id="470" r:id="rId27"/>
    <p:sldId id="467" r:id="rId28"/>
    <p:sldId id="456" r:id="rId29"/>
    <p:sldId id="457" r:id="rId30"/>
    <p:sldId id="459" r:id="rId31"/>
    <p:sldId id="455" r:id="rId32"/>
    <p:sldId id="461" r:id="rId33"/>
    <p:sldId id="471" r:id="rId34"/>
    <p:sldId id="472" r:id="rId35"/>
    <p:sldId id="473" r:id="rId36"/>
    <p:sldId id="464" r:id="rId37"/>
    <p:sldId id="304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herine Reilly" initials="KR" lastIdx="2" clrIdx="0">
    <p:extLst>
      <p:ext uri="{19B8F6BF-5375-455C-9EA6-DF929625EA0E}">
        <p15:presenceInfo xmlns:p15="http://schemas.microsoft.com/office/powerpoint/2012/main" userId="Katherine Reilly" providerId="None"/>
      </p:ext>
    </p:extLst>
  </p:cmAuthor>
  <p:cmAuthor id="2" name="Katherine Reilly" initials="KR [2]" lastIdx="1" clrIdx="1">
    <p:extLst>
      <p:ext uri="{19B8F6BF-5375-455C-9EA6-DF929625EA0E}">
        <p15:presenceInfo xmlns:p15="http://schemas.microsoft.com/office/powerpoint/2012/main" userId="ac121e1424d109a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015F"/>
    <a:srgbClr val="FF9900"/>
    <a:srgbClr val="46567A"/>
    <a:srgbClr val="1388CB"/>
    <a:srgbClr val="1199D6"/>
    <a:srgbClr val="A7BBE7"/>
    <a:srgbClr val="1AA2DA"/>
    <a:srgbClr val="608EE4"/>
    <a:srgbClr val="E4E2DD"/>
    <a:srgbClr val="459A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>
      <p:cViewPr varScale="1">
        <p:scale>
          <a:sx n="63" d="100"/>
          <a:sy n="63" d="100"/>
        </p:scale>
        <p:origin x="8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F866B-B3CE-4B62-B8F3-2CBD15251761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0C1D8-D4B8-416B-892B-CA505515F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9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0C1D8-D4B8-416B-892B-CA505515FBB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15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D983-D02D-4DFB-B5AB-E48588D25B9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00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8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00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1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6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4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3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6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8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9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672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0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708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5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3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58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6C497-6BC3-4215-9C33-D78C5841FD63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80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hyperlink" Target="http://www.flforum.gr/210671299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1D4D111-F5F8-494B-A9F4-E5E4AACE2BFC}"/>
              </a:ext>
            </a:extLst>
          </p:cNvPr>
          <p:cNvSpPr txBox="1">
            <a:spLocks/>
          </p:cNvSpPr>
          <p:nvPr/>
        </p:nvSpPr>
        <p:spPr>
          <a:xfrm>
            <a:off x="6070706" y="1616318"/>
            <a:ext cx="3989953" cy="1478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b="1" dirty="0">
                <a:solidFill>
                  <a:schemeClr val="accent5">
                    <a:lumMod val="75000"/>
                  </a:schemeClr>
                </a:solidFill>
              </a:rPr>
              <a:t>Writing for Exam Takers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71C8C-6A0D-4FE8-A46F-ABE58A801498}"/>
              </a:ext>
            </a:extLst>
          </p:cNvPr>
          <p:cNvSpPr txBox="1">
            <a:spLocks/>
          </p:cNvSpPr>
          <p:nvPr/>
        </p:nvSpPr>
        <p:spPr>
          <a:xfrm>
            <a:off x="6070706" y="3216708"/>
            <a:ext cx="4568164" cy="13082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dirty="0">
                <a:solidFill>
                  <a:srgbClr val="002060"/>
                </a:solidFill>
              </a:rPr>
              <a:t>Plenary Speaker:</a:t>
            </a:r>
          </a:p>
          <a:p>
            <a:r>
              <a:rPr lang="en-US" sz="4400" b="1" dirty="0">
                <a:solidFill>
                  <a:srgbClr val="002060"/>
                </a:solidFill>
              </a:rPr>
              <a:t>Katherine Reilly</a:t>
            </a:r>
          </a:p>
          <a:p>
            <a:r>
              <a:rPr lang="en-U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 &amp; Educator</a:t>
            </a:r>
            <a:endParaRPr lang="en-US" sz="4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55572-070E-FEA8-3788-594F27D67B8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4778" y="1616318"/>
            <a:ext cx="3688421" cy="49182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F1B13E-E5C4-A535-3868-CBBA533CFD50}"/>
              </a:ext>
            </a:extLst>
          </p:cNvPr>
          <p:cNvSpPr txBox="1"/>
          <p:nvPr/>
        </p:nvSpPr>
        <p:spPr>
          <a:xfrm>
            <a:off x="6096000" y="5327904"/>
            <a:ext cx="2731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katherinereilly.blog</a:t>
            </a:r>
          </a:p>
        </p:txBody>
      </p:sp>
    </p:spTree>
    <p:extLst>
      <p:ext uri="{BB962C8B-B14F-4D97-AF65-F5344CB8AC3E}">
        <p14:creationId xmlns:p14="http://schemas.microsoft.com/office/powerpoint/2010/main" val="326478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13316" y="1211695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What is this Presentation about?</a:t>
            </a:r>
          </a:p>
        </p:txBody>
      </p:sp>
      <p:pic>
        <p:nvPicPr>
          <p:cNvPr id="1032" name="Picture 8" descr="creative-writing-skills - Springs Charter Schools">
            <a:extLst>
              <a:ext uri="{FF2B5EF4-FFF2-40B4-BE49-F238E27FC236}">
                <a16:creationId xmlns:a16="http://schemas.microsoft.com/office/drawing/2014/main" id="{C1DCCD84-6BD1-13B0-0307-33D8DF0F6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4971" y="2588619"/>
            <a:ext cx="5782056" cy="36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7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13316" y="742270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Focal Points of this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22336D-7D55-A1DD-81EF-EA81E3296E39}"/>
              </a:ext>
            </a:extLst>
          </p:cNvPr>
          <p:cNvSpPr txBox="1"/>
          <p:nvPr/>
        </p:nvSpPr>
        <p:spPr>
          <a:xfrm>
            <a:off x="604256" y="2731790"/>
            <a:ext cx="6954784" cy="22719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342900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1pPr>
            <a:lvl2pPr marL="800100" lvl="1" indent="-3429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>
                <a:solidFill>
                  <a:srgbClr val="002060"/>
                </a:solidFill>
              </a:defRPr>
            </a:lvl2pPr>
            <a:lvl3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Proper Approach to Writing in Exams</a:t>
            </a:r>
          </a:p>
          <a:p>
            <a:r>
              <a:rPr lang="en-US" dirty="0"/>
              <a:t>Writing Tasks Criteria</a:t>
            </a:r>
          </a:p>
          <a:p>
            <a:r>
              <a:rPr lang="en-US" dirty="0"/>
              <a:t>Writing Tasks Analysis – C2 Level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0" name="Picture 2" descr="From Here To There, Happy Writers Are Everywhere (When They Follow Their  Passions)">
            <a:extLst>
              <a:ext uri="{FF2B5EF4-FFF2-40B4-BE49-F238E27FC236}">
                <a16:creationId xmlns:a16="http://schemas.microsoft.com/office/drawing/2014/main" id="{E8CFEF47-CA1A-EC59-1A6A-45B01C86E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9595" y="3149506"/>
            <a:ext cx="4438174" cy="370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0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71EDE21A-1587-4E2D-AFD3-EEDFC6DA97B0}"/>
              </a:ext>
            </a:extLst>
          </p:cNvPr>
          <p:cNvSpPr txBox="1">
            <a:spLocks/>
          </p:cNvSpPr>
          <p:nvPr/>
        </p:nvSpPr>
        <p:spPr>
          <a:xfrm>
            <a:off x="1477108" y="2263052"/>
            <a:ext cx="8506264" cy="37714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Basic Grammar and Limited Vocabulary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Still have a few years till their exams.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START WRITING! Don’t wait for them to achieve the perfect command of the language.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Progress, Not Refinement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algn="l"/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2" y="717452"/>
            <a:ext cx="8506263" cy="82999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When will they be Ready to Write?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2C0D01-A624-4EE6-B62B-78C57E40CA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372" y="2884844"/>
            <a:ext cx="1781854" cy="197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0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049194" y="653938"/>
            <a:ext cx="8899222" cy="106513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Assessment of Task </a:t>
            </a:r>
            <a:r>
              <a:rPr lang="en-US" sz="4000" b="1" dirty="0">
                <a:solidFill>
                  <a:srgbClr val="002060"/>
                </a:solidFill>
              </a:rPr>
              <a:t>BEFORE</a:t>
            </a:r>
          </a:p>
          <a:p>
            <a:pPr algn="ctr"/>
            <a:r>
              <a:rPr lang="en-US" sz="4000" dirty="0">
                <a:solidFill>
                  <a:srgbClr val="002060"/>
                </a:solidFill>
              </a:rPr>
              <a:t>Grabbing a Pen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03644" y="1828800"/>
            <a:ext cx="6574979" cy="46953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Comprehension of Writing Format (Letter, Essay, Article etc.)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Structure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Paragraphs and Content of each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Topic Sentences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Thesis Statement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Examples/Evidence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Vocabulary Range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Greeting/Closing/Title/Headings</a:t>
            </a:r>
          </a:p>
          <a:p>
            <a:pPr algn="l"/>
            <a:endParaRPr lang="en-US" sz="2800" dirty="0">
              <a:solidFill>
                <a:srgbClr val="FF0000"/>
              </a:solidFill>
            </a:endParaRPr>
          </a:p>
          <a:p>
            <a:pPr algn="l"/>
            <a:endParaRPr lang="en-US" sz="2800" dirty="0">
              <a:solidFill>
                <a:srgbClr val="FF0000"/>
              </a:solidFill>
            </a:endParaRPr>
          </a:p>
          <a:p>
            <a:pPr algn="l"/>
            <a:endParaRPr lang="en-US" sz="2800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8" name="Picture 4" descr="Brainstorming: Why it's Important Before Writing - CompuChild">
            <a:extLst>
              <a:ext uri="{FF2B5EF4-FFF2-40B4-BE49-F238E27FC236}">
                <a16:creationId xmlns:a16="http://schemas.microsoft.com/office/drawing/2014/main" id="{FF54D058-1BBD-7652-715A-4BD314779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8352" y="2558872"/>
            <a:ext cx="4490146" cy="300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83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F3C7941D-3618-4642-97A6-1CAD73E1E77C}"/>
              </a:ext>
            </a:extLst>
          </p:cNvPr>
          <p:cNvSpPr txBox="1">
            <a:spLocks/>
          </p:cNvSpPr>
          <p:nvPr/>
        </p:nvSpPr>
        <p:spPr>
          <a:xfrm>
            <a:off x="617441" y="2115867"/>
            <a:ext cx="7943219" cy="33461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Make certain the task is clearly understood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Evaluate the potential for sharing personal experience or knowledge of the task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Correctly decipher the source material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Adhere to one’s opinion 					(avoid contradicting thoughts)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F81421-65FE-F5E5-E0E0-453887E6081D}"/>
              </a:ext>
            </a:extLst>
          </p:cNvPr>
          <p:cNvSpPr txBox="1">
            <a:spLocks/>
          </p:cNvSpPr>
          <p:nvPr/>
        </p:nvSpPr>
        <p:spPr>
          <a:xfrm>
            <a:off x="1732202" y="1024960"/>
            <a:ext cx="8192086" cy="7420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Committing Oneself to the Task</a:t>
            </a:r>
          </a:p>
        </p:txBody>
      </p:sp>
      <p:pic>
        <p:nvPicPr>
          <p:cNvPr id="6146" name="Picture 2" descr="How to Be a Happy Writer — Fictionfire">
            <a:extLst>
              <a:ext uri="{FF2B5EF4-FFF2-40B4-BE49-F238E27FC236}">
                <a16:creationId xmlns:a16="http://schemas.microsoft.com/office/drawing/2014/main" id="{4AC0FEB6-0279-77C1-930F-963E8C871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7864" y="3986784"/>
            <a:ext cx="4314135" cy="287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17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68650" y="653938"/>
            <a:ext cx="8899222" cy="1065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700" dirty="0">
                <a:solidFill>
                  <a:srgbClr val="002060"/>
                </a:solidFill>
              </a:rPr>
              <a:t>What do we Examiners Focus On?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996253" y="2633472"/>
            <a:ext cx="6599363" cy="26334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Completing a Task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Development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Language Use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Originality and Engagement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002060"/>
              </a:solidFill>
            </a:endParaRPr>
          </a:p>
        </p:txBody>
      </p:sp>
      <p:pic>
        <p:nvPicPr>
          <p:cNvPr id="2052" name="Picture 4" descr="Are some IELTS examiners stricter than others? - NativeSpeakerOnline">
            <a:extLst>
              <a:ext uri="{FF2B5EF4-FFF2-40B4-BE49-F238E27FC236}">
                <a16:creationId xmlns:a16="http://schemas.microsoft.com/office/drawing/2014/main" id="{B2DE1A68-4A35-F6CB-D18D-237366E59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4784" y="1952245"/>
            <a:ext cx="3749040" cy="318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38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2" y="665653"/>
            <a:ext cx="7624690" cy="8583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700" dirty="0">
                <a:solidFill>
                  <a:srgbClr val="002060"/>
                </a:solidFill>
              </a:rPr>
              <a:t>1. Completing a Task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51EA0FE-82F4-4B7F-ADFD-347AABDB1F45}"/>
              </a:ext>
            </a:extLst>
          </p:cNvPr>
          <p:cNvSpPr txBox="1">
            <a:spLocks/>
          </p:cNvSpPr>
          <p:nvPr/>
        </p:nvSpPr>
        <p:spPr>
          <a:xfrm>
            <a:off x="1203256" y="2462733"/>
            <a:ext cx="6907237" cy="26701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Topic Relevance (on/off topic)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Multiple viewpoints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Candidate’s Opinion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Source Embedment</a:t>
            </a:r>
          </a:p>
        </p:txBody>
      </p:sp>
      <p:pic>
        <p:nvPicPr>
          <p:cNvPr id="8194" name="Picture 2" descr="Task completion vs goal achievement – CapAGoal">
            <a:extLst>
              <a:ext uri="{FF2B5EF4-FFF2-40B4-BE49-F238E27FC236}">
                <a16:creationId xmlns:a16="http://schemas.microsoft.com/office/drawing/2014/main" id="{C0E8F4C4-A1D5-4297-BB9C-2E9E59C169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25"/>
          <a:stretch/>
        </p:blipFill>
        <p:spPr bwMode="auto">
          <a:xfrm>
            <a:off x="7793501" y="2568078"/>
            <a:ext cx="4042626" cy="312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38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2" y="665653"/>
            <a:ext cx="7624690" cy="7443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700" dirty="0">
                <a:solidFill>
                  <a:srgbClr val="002060"/>
                </a:solidFill>
              </a:rPr>
              <a:t>2. Development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51EA0FE-82F4-4B7F-ADFD-347AABDB1F45}"/>
              </a:ext>
            </a:extLst>
          </p:cNvPr>
          <p:cNvSpPr txBox="1">
            <a:spLocks/>
          </p:cNvSpPr>
          <p:nvPr/>
        </p:nvSpPr>
        <p:spPr>
          <a:xfrm>
            <a:off x="1142296" y="2476353"/>
            <a:ext cx="6907237" cy="29936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Meticulous analysis of claims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Organizational Skills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Appropriate Structure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Cohesion and Flow</a:t>
            </a:r>
          </a:p>
        </p:txBody>
      </p:sp>
      <p:pic>
        <p:nvPicPr>
          <p:cNvPr id="7172" name="Picture 4" descr="Coherence and Cohesion in IELTS for Writing Task 2.">
            <a:extLst>
              <a:ext uri="{FF2B5EF4-FFF2-40B4-BE49-F238E27FC236}">
                <a16:creationId xmlns:a16="http://schemas.microsoft.com/office/drawing/2014/main" id="{60400596-3380-4684-A1E4-4615005A3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6752" y="2730957"/>
            <a:ext cx="4790670" cy="231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3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2" y="665653"/>
            <a:ext cx="7809446" cy="8143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700" dirty="0">
                <a:solidFill>
                  <a:srgbClr val="002060"/>
                </a:solidFill>
              </a:rPr>
              <a:t>3. Language Use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51EA0FE-82F4-4B7F-ADFD-347AABDB1F45}"/>
              </a:ext>
            </a:extLst>
          </p:cNvPr>
          <p:cNvSpPr txBox="1">
            <a:spLocks/>
          </p:cNvSpPr>
          <p:nvPr/>
        </p:nvSpPr>
        <p:spPr>
          <a:xfrm>
            <a:off x="814922" y="2210090"/>
            <a:ext cx="6049108" cy="13533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Grammatical Efficiency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Vocabulary Range &amp; Usage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0ACDFA1-0EAD-4940-9042-8DD986ED0ABB}"/>
              </a:ext>
            </a:extLst>
          </p:cNvPr>
          <p:cNvSpPr txBox="1">
            <a:spLocks/>
          </p:cNvSpPr>
          <p:nvPr/>
        </p:nvSpPr>
        <p:spPr>
          <a:xfrm>
            <a:off x="814922" y="3563453"/>
            <a:ext cx="6485207" cy="19413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Rhetorical Questions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Variety of Grammatical Structures are encouraged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Formulaic Writing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2060"/>
              </a:solidFill>
            </a:endParaRPr>
          </a:p>
        </p:txBody>
      </p:sp>
      <p:pic>
        <p:nvPicPr>
          <p:cNvPr id="9218" name="Picture 2" descr="The Uses of Language - Video &amp;amp; Lesson Transcript | Study.com">
            <a:extLst>
              <a:ext uri="{FF2B5EF4-FFF2-40B4-BE49-F238E27FC236}">
                <a16:creationId xmlns:a16="http://schemas.microsoft.com/office/drawing/2014/main" id="{45B5003E-56B5-4471-85AA-DCA9CA4F2E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38009" y="2568078"/>
            <a:ext cx="5291395" cy="285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65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3346234" y="832338"/>
            <a:ext cx="6395174" cy="6998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700" dirty="0">
                <a:solidFill>
                  <a:srgbClr val="002060"/>
                </a:solidFill>
              </a:rPr>
              <a:t>What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700" dirty="0">
                <a:solidFill>
                  <a:srgbClr val="002060"/>
                </a:solidFill>
              </a:rPr>
              <a:t>is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700" dirty="0">
                <a:solidFill>
                  <a:srgbClr val="002060"/>
                </a:solidFill>
              </a:rPr>
              <a:t>Formulaic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700" dirty="0">
                <a:solidFill>
                  <a:srgbClr val="002060"/>
                </a:solidFill>
              </a:rPr>
              <a:t>Writing?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51EA0FE-82F4-4B7F-ADFD-347AABDB1F45}"/>
              </a:ext>
            </a:extLst>
          </p:cNvPr>
          <p:cNvSpPr txBox="1">
            <a:spLocks/>
          </p:cNvSpPr>
          <p:nvPr/>
        </p:nvSpPr>
        <p:spPr>
          <a:xfrm>
            <a:off x="1812387" y="2328620"/>
            <a:ext cx="8567225" cy="36970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000" dirty="0">
                <a:solidFill>
                  <a:srgbClr val="002060"/>
                </a:solidFill>
              </a:rPr>
              <a:t>Formulaic writing is essentially a shortcut that allows writers to generate interest without the hard work of writing engaging, informative and valuable content. </a:t>
            </a:r>
            <a:br>
              <a:rPr lang="en-US" sz="3000" dirty="0">
                <a:solidFill>
                  <a:srgbClr val="002060"/>
                </a:solidFill>
              </a:rPr>
            </a:br>
            <a:endParaRPr lang="en-US" sz="3000" dirty="0">
              <a:solidFill>
                <a:srgbClr val="002060"/>
              </a:solidFill>
            </a:endParaRPr>
          </a:p>
          <a:p>
            <a:pPr algn="l"/>
            <a:r>
              <a:rPr lang="en-US" sz="2000" b="1" i="1" dirty="0">
                <a:solidFill>
                  <a:srgbClr val="002060"/>
                </a:solidFill>
              </a:rPr>
              <a:t>Source: zerys.com</a:t>
            </a:r>
          </a:p>
        </p:txBody>
      </p:sp>
    </p:spTree>
    <p:extLst>
      <p:ext uri="{BB962C8B-B14F-4D97-AF65-F5344CB8AC3E}">
        <p14:creationId xmlns:p14="http://schemas.microsoft.com/office/powerpoint/2010/main" val="258595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907322" y="879980"/>
            <a:ext cx="7624690" cy="7609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700" dirty="0">
                <a:solidFill>
                  <a:srgbClr val="002060"/>
                </a:solidFill>
              </a:rPr>
              <a:t>Formulaic Writing Advantages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0DAF67-56EC-42A0-82DD-FCD94C4DEA56}"/>
              </a:ext>
            </a:extLst>
          </p:cNvPr>
          <p:cNvSpPr txBox="1">
            <a:spLocks/>
          </p:cNvSpPr>
          <p:nvPr/>
        </p:nvSpPr>
        <p:spPr>
          <a:xfrm>
            <a:off x="947224" y="2670429"/>
            <a:ext cx="6428935" cy="24750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Formulas provide scaffolds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They reduce cognitive load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Boosts self-esteem</a:t>
            </a:r>
          </a:p>
        </p:txBody>
      </p:sp>
      <p:pic>
        <p:nvPicPr>
          <p:cNvPr id="4098" name="Picture 2" descr="Everyday Idioms!!!: To take a shortcut">
            <a:extLst>
              <a:ext uri="{FF2B5EF4-FFF2-40B4-BE49-F238E27FC236}">
                <a16:creationId xmlns:a16="http://schemas.microsoft.com/office/drawing/2014/main" id="{ED46FB63-70D8-999B-111F-24C776B2C2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54239" y="2463165"/>
            <a:ext cx="4463479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02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931706" y="657860"/>
            <a:ext cx="7624690" cy="8309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700" dirty="0">
                <a:solidFill>
                  <a:srgbClr val="002060"/>
                </a:solidFill>
              </a:rPr>
              <a:t>Formulaic Writing Disadvantages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0DAF67-56EC-42A0-82DD-FCD94C4DEA56}"/>
              </a:ext>
            </a:extLst>
          </p:cNvPr>
          <p:cNvSpPr txBox="1">
            <a:spLocks/>
          </p:cNvSpPr>
          <p:nvPr/>
        </p:nvSpPr>
        <p:spPr>
          <a:xfrm>
            <a:off x="1097281" y="2397030"/>
            <a:ext cx="6358598" cy="278264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Strong writers may be frustrated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Confines students autonomy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Limits understanding of what writing 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2BF183-FFDC-4C62-B469-8F402A07B08B}"/>
              </a:ext>
            </a:extLst>
          </p:cNvPr>
          <p:cNvSpPr txBox="1"/>
          <p:nvPr/>
        </p:nvSpPr>
        <p:spPr>
          <a:xfrm>
            <a:off x="1330806" y="5369143"/>
            <a:ext cx="6358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There is already so much repetitive and duplicable content out there!</a:t>
            </a:r>
          </a:p>
        </p:txBody>
      </p:sp>
      <p:pic>
        <p:nvPicPr>
          <p:cNvPr id="6146" name="Picture 2" descr="Forms of Copyright Infringement | legalzoom.com">
            <a:extLst>
              <a:ext uri="{FF2B5EF4-FFF2-40B4-BE49-F238E27FC236}">
                <a16:creationId xmlns:a16="http://schemas.microsoft.com/office/drawing/2014/main" id="{2F4F440C-A8BB-4DDA-8658-1F4035B49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9404" y="2632732"/>
            <a:ext cx="4135899" cy="231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86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677550" y="866409"/>
            <a:ext cx="7624690" cy="78529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700" dirty="0">
                <a:solidFill>
                  <a:srgbClr val="002060"/>
                </a:solidFill>
              </a:rPr>
              <a:t>Use a blend of Formulaic Writing!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0DAF67-56EC-42A0-82DD-FCD94C4DEA56}"/>
              </a:ext>
            </a:extLst>
          </p:cNvPr>
          <p:cNvSpPr txBox="1">
            <a:spLocks/>
          </p:cNvSpPr>
          <p:nvPr/>
        </p:nvSpPr>
        <p:spPr>
          <a:xfrm>
            <a:off x="898457" y="2499309"/>
            <a:ext cx="6358598" cy="27826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Get more specific by using statistics, case studies, interviews and testimonials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Don’t just offer generic advice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Offer a fresh perspective</a:t>
            </a:r>
          </a:p>
        </p:txBody>
      </p:sp>
      <p:pic>
        <p:nvPicPr>
          <p:cNvPr id="5122" name="Picture 2" descr="How To Blend Acrylic Paint - Step By Step Painting With Tracie Kiernan">
            <a:extLst>
              <a:ext uri="{FF2B5EF4-FFF2-40B4-BE49-F238E27FC236}">
                <a16:creationId xmlns:a16="http://schemas.microsoft.com/office/drawing/2014/main" id="{518F6B1F-811F-60D1-B6D5-AFE524370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7055" y="2274999"/>
            <a:ext cx="4308348" cy="323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46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2" y="665653"/>
            <a:ext cx="7624690" cy="11925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</a:rPr>
              <a:t>Careful of Formulaic Writing!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51EA0FE-82F4-4B7F-ADFD-347AABDB1F45}"/>
              </a:ext>
            </a:extLst>
          </p:cNvPr>
          <p:cNvSpPr txBox="1">
            <a:spLocks/>
          </p:cNvSpPr>
          <p:nvPr/>
        </p:nvSpPr>
        <p:spPr>
          <a:xfrm>
            <a:off x="1105720" y="2398205"/>
            <a:ext cx="7005711" cy="390505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Formulaic expressions MUST fit the context of their response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There are often too many, rendering them inappropriate to the context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They MUSTN’T be too general or lack originality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Negative Impact on their rating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2060"/>
              </a:solidFill>
            </a:endParaRPr>
          </a:p>
        </p:txBody>
      </p:sp>
      <p:pic>
        <p:nvPicPr>
          <p:cNvPr id="11" name="Picture 2" descr="Stream Cardi B - Be Careful Instrumental by IntlShow | Listen online for  free on SoundCloud">
            <a:extLst>
              <a:ext uri="{FF2B5EF4-FFF2-40B4-BE49-F238E27FC236}">
                <a16:creationId xmlns:a16="http://schemas.microsoft.com/office/drawing/2014/main" id="{A49D092E-A366-4140-9E63-E1F09DF00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62536" y="2828544"/>
            <a:ext cx="2523744" cy="252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99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559804" y="705261"/>
            <a:ext cx="7624690" cy="816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</a:rPr>
              <a:t>4. Originality and Engagement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51EA0FE-82F4-4B7F-ADFD-347AABDB1F45}"/>
              </a:ext>
            </a:extLst>
          </p:cNvPr>
          <p:cNvSpPr txBox="1">
            <a:spLocks/>
          </p:cNvSpPr>
          <p:nvPr/>
        </p:nvSpPr>
        <p:spPr>
          <a:xfrm>
            <a:off x="947225" y="2106412"/>
            <a:ext cx="7484012" cy="456261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Originality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(personal examples, original ideas – thinking outside the box)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Reader Engagement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Devices e.g. Rhetorical questions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Heightened sense of awareness of the audience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Not one specific approach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</a:rPr>
              <a:t>Creativity, freedom, experimentation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002060"/>
              </a:solidFill>
            </a:endParaRPr>
          </a:p>
        </p:txBody>
      </p:sp>
      <p:pic>
        <p:nvPicPr>
          <p:cNvPr id="4098" name="Picture 2" descr="Confident Student. Studio Portrait of Handsome Young Man Holding Books.  Isolated on White. Stock Image - Image of isolated, school: 140865449">
            <a:extLst>
              <a:ext uri="{FF2B5EF4-FFF2-40B4-BE49-F238E27FC236}">
                <a16:creationId xmlns:a16="http://schemas.microsoft.com/office/drawing/2014/main" id="{E6E30D0B-4C50-4A4F-8F95-7DFAE5F59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56320" y="2213021"/>
            <a:ext cx="3148221" cy="365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73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3" y="717452"/>
            <a:ext cx="7160455" cy="662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Proofreading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3C7941D-3618-4642-97A6-1CAD73E1E77C}"/>
              </a:ext>
            </a:extLst>
          </p:cNvPr>
          <p:cNvSpPr txBox="1">
            <a:spLocks/>
          </p:cNvSpPr>
          <p:nvPr/>
        </p:nvSpPr>
        <p:spPr>
          <a:xfrm>
            <a:off x="685904" y="1713060"/>
            <a:ext cx="7380511" cy="47529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Go through the writing again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Focus on Grammar and Syntax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Substitute poor vocabulary with more advanced terms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Rectify repetitive vocabulary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Go through it </a:t>
            </a:r>
            <a:r>
              <a:rPr lang="en-US" sz="2800" b="1" dirty="0">
                <a:solidFill>
                  <a:srgbClr val="002060"/>
                </a:solidFill>
              </a:rPr>
              <a:t>once more </a:t>
            </a:r>
            <a:r>
              <a:rPr lang="en-US" sz="2800" dirty="0">
                <a:solidFill>
                  <a:srgbClr val="002060"/>
                </a:solidFill>
              </a:rPr>
              <a:t>to make sure it makes sense (e.g. misuse of vocabulary, language structures etc.)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Cohesion???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266" name="Picture 2" descr="TIPS ON HOW TO PROOFREAD AN ASSIGNMENT. – MakeMyAssignments Blog">
            <a:extLst>
              <a:ext uri="{FF2B5EF4-FFF2-40B4-BE49-F238E27FC236}">
                <a16:creationId xmlns:a16="http://schemas.microsoft.com/office/drawing/2014/main" id="{199BE615-06C8-4A5D-A55C-AD044CF9F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0111" y="2102525"/>
            <a:ext cx="4149970" cy="26529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79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3" y="717452"/>
            <a:ext cx="7160455" cy="662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Proposals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9DA05A-3B24-4145-9778-49A65EC531FB}"/>
              </a:ext>
            </a:extLst>
          </p:cNvPr>
          <p:cNvSpPr txBox="1"/>
          <p:nvPr/>
        </p:nvSpPr>
        <p:spPr>
          <a:xfrm>
            <a:off x="2531799" y="1607593"/>
            <a:ext cx="5396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Example – ECPE Sample Prompt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B84571-9652-4CB5-916D-8BD9E6B220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0636" y="2296530"/>
            <a:ext cx="7008511" cy="402579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38627D0E-9FE5-49E6-B3E6-E5C5FDCCFF97}"/>
              </a:ext>
            </a:extLst>
          </p:cNvPr>
          <p:cNvSpPr/>
          <p:nvPr/>
        </p:nvSpPr>
        <p:spPr>
          <a:xfrm>
            <a:off x="9192878" y="3096455"/>
            <a:ext cx="2546252" cy="18147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2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3" y="717452"/>
            <a:ext cx="7160455" cy="662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Proposals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6126625-6FA6-4DCB-B1FD-7800675A2274}"/>
              </a:ext>
            </a:extLst>
          </p:cNvPr>
          <p:cNvSpPr txBox="1">
            <a:spLocks/>
          </p:cNvSpPr>
          <p:nvPr/>
        </p:nvSpPr>
        <p:spPr>
          <a:xfrm>
            <a:off x="987365" y="2041942"/>
            <a:ext cx="8041693" cy="46964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It’s written for a </a:t>
            </a:r>
            <a:r>
              <a:rPr lang="en-US" sz="2600" b="1" dirty="0">
                <a:solidFill>
                  <a:srgbClr val="002060"/>
                </a:solidFill>
              </a:rPr>
              <a:t>specific person of authority </a:t>
            </a:r>
            <a:r>
              <a:rPr lang="en-US" sz="2600" dirty="0">
                <a:solidFill>
                  <a:srgbClr val="002060"/>
                </a:solidFill>
              </a:rPr>
              <a:t>(company president, the mayor, a school principal)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State the </a:t>
            </a:r>
            <a:r>
              <a:rPr lang="en-US" sz="2600" b="1" dirty="0">
                <a:solidFill>
                  <a:srgbClr val="002060"/>
                </a:solidFill>
              </a:rPr>
              <a:t>purpose</a:t>
            </a:r>
            <a:r>
              <a:rPr lang="en-US" sz="2600" dirty="0">
                <a:solidFill>
                  <a:srgbClr val="002060"/>
                </a:solidFill>
              </a:rPr>
              <a:t> of writing in the introduction (e.g. </a:t>
            </a:r>
            <a:r>
              <a:rPr lang="en-US" sz="2600" b="1" dirty="0">
                <a:solidFill>
                  <a:srgbClr val="002060"/>
                </a:solidFill>
              </a:rPr>
              <a:t>examining</a:t>
            </a:r>
            <a:r>
              <a:rPr lang="en-US" sz="2600" dirty="0">
                <a:solidFill>
                  <a:srgbClr val="002060"/>
                </a:solidFill>
              </a:rPr>
              <a:t> a </a:t>
            </a:r>
            <a:r>
              <a:rPr lang="en-US" sz="2600" i="1" dirty="0">
                <a:solidFill>
                  <a:srgbClr val="002060"/>
                </a:solidFill>
              </a:rPr>
              <a:t>decision</a:t>
            </a:r>
            <a:r>
              <a:rPr lang="en-US" sz="2600" dirty="0">
                <a:solidFill>
                  <a:srgbClr val="002060"/>
                </a:solidFill>
              </a:rPr>
              <a:t>, </a:t>
            </a:r>
            <a:r>
              <a:rPr lang="en-US" sz="2600" i="1" dirty="0">
                <a:solidFill>
                  <a:srgbClr val="002060"/>
                </a:solidFill>
              </a:rPr>
              <a:t>plan</a:t>
            </a:r>
            <a:r>
              <a:rPr lang="en-US" sz="2600" dirty="0">
                <a:solidFill>
                  <a:srgbClr val="002060"/>
                </a:solidFill>
              </a:rPr>
              <a:t> or </a:t>
            </a:r>
            <a:r>
              <a:rPr lang="en-US" sz="2600" i="1" dirty="0">
                <a:solidFill>
                  <a:srgbClr val="002060"/>
                </a:solidFill>
              </a:rPr>
              <a:t>suggestion</a:t>
            </a:r>
            <a:r>
              <a:rPr lang="en-US" sz="2600" dirty="0">
                <a:solidFill>
                  <a:srgbClr val="002060"/>
                </a:solidFill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Presents opposing views of a decision/plan in the main body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Formal Language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Writer’s recommendation in conclusion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Headings for each paragraph are </a:t>
            </a:r>
            <a:r>
              <a:rPr lang="en-US" sz="2600" b="1" dirty="0">
                <a:solidFill>
                  <a:srgbClr val="002060"/>
                </a:solidFill>
              </a:rPr>
              <a:t>OPTIONAL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9DA05A-3B24-4145-9778-49A65EC531FB}"/>
              </a:ext>
            </a:extLst>
          </p:cNvPr>
          <p:cNvSpPr txBox="1"/>
          <p:nvPr/>
        </p:nvSpPr>
        <p:spPr>
          <a:xfrm>
            <a:off x="2907074" y="1480299"/>
            <a:ext cx="4881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So… What is a Proposal?</a:t>
            </a:r>
          </a:p>
        </p:txBody>
      </p:sp>
      <p:pic>
        <p:nvPicPr>
          <p:cNvPr id="5124" name="Picture 4" descr="How to Write a Proposal Letter - [Free Tips and Tricks] | Proposable">
            <a:extLst>
              <a:ext uri="{FF2B5EF4-FFF2-40B4-BE49-F238E27FC236}">
                <a16:creationId xmlns:a16="http://schemas.microsoft.com/office/drawing/2014/main" id="{6FCE118D-C483-4822-841B-543412A94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2864" y="2293979"/>
            <a:ext cx="3692547" cy="344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27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955221" y="649956"/>
            <a:ext cx="7160455" cy="662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Proposals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9DA05A-3B24-4145-9778-49A65EC531FB}"/>
              </a:ext>
            </a:extLst>
          </p:cNvPr>
          <p:cNvSpPr txBox="1"/>
          <p:nvPr/>
        </p:nvSpPr>
        <p:spPr>
          <a:xfrm>
            <a:off x="2688108" y="1312825"/>
            <a:ext cx="3160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Basic Model Outline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3C7941D-3618-4642-97A6-1CAD73E1E77C}"/>
              </a:ext>
            </a:extLst>
          </p:cNvPr>
          <p:cNvSpPr txBox="1">
            <a:spLocks/>
          </p:cNvSpPr>
          <p:nvPr/>
        </p:nvSpPr>
        <p:spPr>
          <a:xfrm>
            <a:off x="1797317" y="1975694"/>
            <a:ext cx="8101870" cy="49780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Addressing the recipient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To: The President	To: The Mayor 		To: The School Principal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Introduction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State the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purpose</a:t>
            </a:r>
            <a:r>
              <a:rPr lang="en-US" sz="2400" dirty="0">
                <a:solidFill>
                  <a:srgbClr val="002060"/>
                </a:solidFill>
              </a:rPr>
              <a:t> of writing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Main Body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Paragraph1</a:t>
            </a:r>
            <a:r>
              <a:rPr lang="en-US" sz="2400" dirty="0">
                <a:solidFill>
                  <a:srgbClr val="002060"/>
                </a:solidFill>
              </a:rPr>
              <a:t>: Present </a:t>
            </a:r>
            <a:r>
              <a:rPr lang="en-US" sz="2400" i="1" dirty="0">
                <a:solidFill>
                  <a:schemeClr val="accent6">
                    <a:lumMod val="75000"/>
                  </a:schemeClr>
                </a:solidFill>
              </a:rPr>
              <a:t>one view </a:t>
            </a:r>
            <a:r>
              <a:rPr lang="en-US" sz="2400" dirty="0">
                <a:solidFill>
                  <a:srgbClr val="002060"/>
                </a:solidFill>
              </a:rPr>
              <a:t>of the decision/plan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Paragraph2: </a:t>
            </a:r>
            <a:r>
              <a:rPr lang="en-US" sz="2400" dirty="0">
                <a:solidFill>
                  <a:srgbClr val="002060"/>
                </a:solidFill>
              </a:rPr>
              <a:t>Present the </a:t>
            </a:r>
            <a:r>
              <a:rPr lang="en-US" sz="2400" i="1" dirty="0">
                <a:solidFill>
                  <a:schemeClr val="accent6">
                    <a:lumMod val="75000"/>
                  </a:schemeClr>
                </a:solidFill>
              </a:rPr>
              <a:t>opposing view </a:t>
            </a:r>
            <a:r>
              <a:rPr lang="en-US" sz="2400" dirty="0">
                <a:solidFill>
                  <a:srgbClr val="002060"/>
                </a:solidFill>
              </a:rPr>
              <a:t>of the decision/plan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Conclusion</a:t>
            </a:r>
            <a:r>
              <a:rPr lang="en-US" sz="2400" dirty="0">
                <a:solidFill>
                  <a:srgbClr val="002060"/>
                </a:solidFill>
              </a:rPr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Make your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recommendations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220" name="Picture 4" descr="Proposal Writing Guide: Step by Step to Successful Proposal">
            <a:extLst>
              <a:ext uri="{FF2B5EF4-FFF2-40B4-BE49-F238E27FC236}">
                <a16:creationId xmlns:a16="http://schemas.microsoft.com/office/drawing/2014/main" id="{5498229A-6C4B-4FBD-9EF1-F1D8FD145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9390" y="3429000"/>
            <a:ext cx="3282610" cy="340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27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3" y="717452"/>
            <a:ext cx="7160455" cy="662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Proposals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9DA05A-3B24-4145-9778-49A65EC531FB}"/>
              </a:ext>
            </a:extLst>
          </p:cNvPr>
          <p:cNvSpPr txBox="1"/>
          <p:nvPr/>
        </p:nvSpPr>
        <p:spPr>
          <a:xfrm>
            <a:off x="2926477" y="1534030"/>
            <a:ext cx="4454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What about the Headings?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3C7941D-3618-4642-97A6-1CAD73E1E77C}"/>
              </a:ext>
            </a:extLst>
          </p:cNvPr>
          <p:cNvSpPr txBox="1">
            <a:spLocks/>
          </p:cNvSpPr>
          <p:nvPr/>
        </p:nvSpPr>
        <p:spPr>
          <a:xfrm>
            <a:off x="2175803" y="2068100"/>
            <a:ext cx="3920197" cy="46281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To: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Introduction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Positive Response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Negative Response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Recommendation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To: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Introduction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Causes and Effects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Recommendations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Conclusion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200" name="Picture 8" descr="90+ Simple And Creative Bullet Journal Header And Title Ideas - Masha Plans">
            <a:extLst>
              <a:ext uri="{FF2B5EF4-FFF2-40B4-BE49-F238E27FC236}">
                <a16:creationId xmlns:a16="http://schemas.microsoft.com/office/drawing/2014/main" id="{84ADEA20-CFB3-4260-AECA-6120394E0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3009" y="2454552"/>
            <a:ext cx="2656919" cy="3321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35+ Best Bullet Journal Header &amp;amp; Title Ideas For 2021 - Crazy Laura">
            <a:extLst>
              <a:ext uri="{FF2B5EF4-FFF2-40B4-BE49-F238E27FC236}">
                <a16:creationId xmlns:a16="http://schemas.microsoft.com/office/drawing/2014/main" id="{075FAFAC-9D4B-425C-AFFD-E22B94DB6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6433" y="2698392"/>
            <a:ext cx="3534447" cy="23706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18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E44D41D-AE62-4EE4-88B1-3901CEAA3A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8977" y="109351"/>
            <a:ext cx="1361104" cy="13006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B84571-9652-4CB5-916D-8BD9E6B220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2669C8A-B102-4627-A729-D868F18FD8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147" y="944880"/>
            <a:ext cx="10706187" cy="579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1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489C862-B468-4DD1-9F0A-AA183FF75E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2630" y="102430"/>
            <a:ext cx="7520329" cy="662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9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F6F10-771A-46D1-917A-46320D0198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442" y="0"/>
            <a:ext cx="9073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40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30C215-52CE-4199-B2AB-302007F4FB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2123" y="1066800"/>
            <a:ext cx="9347754" cy="567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0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375095" y="886264"/>
            <a:ext cx="7441809" cy="662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Correction and Marking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EACE12D-D830-439C-BABE-5775E6D793EC}"/>
              </a:ext>
            </a:extLst>
          </p:cNvPr>
          <p:cNvSpPr txBox="1">
            <a:spLocks/>
          </p:cNvSpPr>
          <p:nvPr/>
        </p:nvSpPr>
        <p:spPr>
          <a:xfrm>
            <a:off x="2139070" y="2266906"/>
            <a:ext cx="5430129" cy="232418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1-5 Task Completion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1-5 Development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1-7 Language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1-3 Authorial Voice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Maximum total 20 points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640A2EC-A75B-4A6A-A8E9-2FB8C9E0D844}"/>
              </a:ext>
            </a:extLst>
          </p:cNvPr>
          <p:cNvSpPr txBox="1">
            <a:spLocks/>
          </p:cNvSpPr>
          <p:nvPr/>
        </p:nvSpPr>
        <p:spPr>
          <a:xfrm>
            <a:off x="6699408" y="2246392"/>
            <a:ext cx="1453661" cy="232418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16/20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F05B19-F165-4C4D-A86C-E5BDDFF3F59E}"/>
              </a:ext>
            </a:extLst>
          </p:cNvPr>
          <p:cNvSpPr txBox="1"/>
          <p:nvPr/>
        </p:nvSpPr>
        <p:spPr>
          <a:xfrm>
            <a:off x="4472023" y="4847201"/>
            <a:ext cx="2954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Total score x5</a:t>
            </a:r>
          </a:p>
          <a:p>
            <a:r>
              <a:rPr lang="en-US" sz="2700" dirty="0">
                <a:solidFill>
                  <a:schemeClr val="accent6">
                    <a:lumMod val="75000"/>
                  </a:schemeClr>
                </a:solidFill>
              </a:rPr>
              <a:t>16</a:t>
            </a:r>
            <a:r>
              <a:rPr lang="en-US" sz="2700" dirty="0">
                <a:solidFill>
                  <a:srgbClr val="002060"/>
                </a:solidFill>
              </a:rPr>
              <a:t>x5=</a:t>
            </a:r>
            <a:r>
              <a:rPr lang="en-US" sz="2700" b="1" dirty="0">
                <a:solidFill>
                  <a:schemeClr val="accent6">
                    <a:lumMod val="75000"/>
                  </a:schemeClr>
                </a:solidFill>
              </a:rPr>
              <a:t>80%</a:t>
            </a:r>
          </a:p>
        </p:txBody>
      </p:sp>
      <p:pic>
        <p:nvPicPr>
          <p:cNvPr id="10248" name="Picture 8" descr="11431473-a-cartoon-exam-with-an-excellent-mark | mrs10verdun">
            <a:extLst>
              <a:ext uri="{FF2B5EF4-FFF2-40B4-BE49-F238E27FC236}">
                <a16:creationId xmlns:a16="http://schemas.microsoft.com/office/drawing/2014/main" id="{CBC2D83D-2436-4811-92B3-973CECBCD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0589" y="2375347"/>
            <a:ext cx="3327669" cy="301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49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3" y="717452"/>
            <a:ext cx="7160455" cy="662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Articles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9DA05A-3B24-4145-9778-49A65EC531FB}"/>
              </a:ext>
            </a:extLst>
          </p:cNvPr>
          <p:cNvSpPr txBox="1"/>
          <p:nvPr/>
        </p:nvSpPr>
        <p:spPr>
          <a:xfrm>
            <a:off x="2592759" y="1607593"/>
            <a:ext cx="5396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Example – ECPE Sample Prompt 1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8627D0E-9FE5-49E6-B3E6-E5C5FDCCFF97}"/>
              </a:ext>
            </a:extLst>
          </p:cNvPr>
          <p:cNvSpPr/>
          <p:nvPr/>
        </p:nvSpPr>
        <p:spPr>
          <a:xfrm>
            <a:off x="9460523" y="2710375"/>
            <a:ext cx="2546252" cy="18147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E67308-D704-4A00-A4DB-6A94702AC3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1024" y="2225410"/>
            <a:ext cx="7290323" cy="409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1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3" y="717452"/>
            <a:ext cx="7160455" cy="662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Articles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9DA05A-3B24-4145-9778-49A65EC531FB}"/>
              </a:ext>
            </a:extLst>
          </p:cNvPr>
          <p:cNvSpPr txBox="1"/>
          <p:nvPr/>
        </p:nvSpPr>
        <p:spPr>
          <a:xfrm>
            <a:off x="2499728" y="1458540"/>
            <a:ext cx="4881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So… What is an Article?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3C7941D-3618-4642-97A6-1CAD73E1E77C}"/>
              </a:ext>
            </a:extLst>
          </p:cNvPr>
          <p:cNvSpPr txBox="1">
            <a:spLocks/>
          </p:cNvSpPr>
          <p:nvPr/>
        </p:nvSpPr>
        <p:spPr>
          <a:xfrm>
            <a:off x="1383660" y="2041942"/>
            <a:ext cx="8196438" cy="48160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It’s written with the purpose of being published in a newspaper, a blog, a magazine etc.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Briefly describes a decision or plan in the introduction while also presenting the opposing views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Presents opposing views of a decision/plan in the main body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Formal Language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Writer’s recommendation or opinion in conclusion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Incorporates a brief title (expressing the main idea) which is </a:t>
            </a:r>
            <a:r>
              <a:rPr lang="en-US" sz="2400" b="1" dirty="0">
                <a:solidFill>
                  <a:srgbClr val="002060"/>
                </a:solidFill>
              </a:rPr>
              <a:t>OPTIONAL</a:t>
            </a:r>
          </a:p>
        </p:txBody>
      </p:sp>
      <p:pic>
        <p:nvPicPr>
          <p:cNvPr id="7170" name="Picture 2" descr="Freelance writer and content strategist for hire. Offering B2B copywriting,  blog writing, and ghostwriting servi… | Blogging jobs, Online writing jobs,  Writing jobs">
            <a:extLst>
              <a:ext uri="{FF2B5EF4-FFF2-40B4-BE49-F238E27FC236}">
                <a16:creationId xmlns:a16="http://schemas.microsoft.com/office/drawing/2014/main" id="{BF9DC8DD-4F2E-4D0D-B778-EA9C9128FC4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8338" y="2316480"/>
            <a:ext cx="3063662" cy="382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82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419643" y="717452"/>
            <a:ext cx="7160455" cy="662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Articles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9DA05A-3B24-4145-9778-49A65EC531FB}"/>
              </a:ext>
            </a:extLst>
          </p:cNvPr>
          <p:cNvSpPr txBox="1"/>
          <p:nvPr/>
        </p:nvSpPr>
        <p:spPr>
          <a:xfrm>
            <a:off x="2935855" y="1502247"/>
            <a:ext cx="3160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Basic Model Outline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3C7941D-3618-4642-97A6-1CAD73E1E77C}"/>
              </a:ext>
            </a:extLst>
          </p:cNvPr>
          <p:cNvSpPr txBox="1">
            <a:spLocks/>
          </p:cNvSpPr>
          <p:nvPr/>
        </p:nvSpPr>
        <p:spPr>
          <a:xfrm>
            <a:off x="1758630" y="2085839"/>
            <a:ext cx="8674739" cy="49780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2060"/>
                </a:solidFill>
              </a:rPr>
              <a:t>Title (Optional)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Title must express the main idea of the article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2060"/>
                </a:solidFill>
              </a:rPr>
              <a:t>Introduction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Briefly</a:t>
            </a:r>
            <a:r>
              <a:rPr lang="en-US" sz="2200" dirty="0">
                <a:solidFill>
                  <a:srgbClr val="002060"/>
                </a:solidFill>
              </a:rPr>
              <a:t> describe the decision or plan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Briefly</a:t>
            </a:r>
            <a:r>
              <a:rPr lang="en-US" sz="2200" dirty="0">
                <a:solidFill>
                  <a:srgbClr val="002060"/>
                </a:solidFill>
              </a:rPr>
              <a:t> refer to the opposing views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2060"/>
                </a:solidFill>
              </a:rPr>
              <a:t>Main Body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Paragraph1</a:t>
            </a:r>
            <a:r>
              <a:rPr lang="en-US" sz="2200" dirty="0">
                <a:solidFill>
                  <a:srgbClr val="002060"/>
                </a:solidFill>
              </a:rPr>
              <a:t>: Present </a:t>
            </a:r>
            <a:r>
              <a:rPr lang="en-US" sz="2200" i="1" dirty="0">
                <a:solidFill>
                  <a:schemeClr val="accent6">
                    <a:lumMod val="75000"/>
                  </a:schemeClr>
                </a:solidFill>
              </a:rPr>
              <a:t>one view </a:t>
            </a:r>
            <a:r>
              <a:rPr lang="en-US" sz="2200" dirty="0">
                <a:solidFill>
                  <a:srgbClr val="002060"/>
                </a:solidFill>
              </a:rPr>
              <a:t>of the decision/plan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Paragraph2: </a:t>
            </a:r>
            <a:r>
              <a:rPr lang="en-US" sz="2200" dirty="0">
                <a:solidFill>
                  <a:srgbClr val="002060"/>
                </a:solidFill>
              </a:rPr>
              <a:t>Present the </a:t>
            </a:r>
            <a:r>
              <a:rPr lang="en-US" sz="2200" i="1" dirty="0">
                <a:solidFill>
                  <a:schemeClr val="accent6">
                    <a:lumMod val="75000"/>
                  </a:schemeClr>
                </a:solidFill>
              </a:rPr>
              <a:t>opposing view </a:t>
            </a:r>
            <a:r>
              <a:rPr lang="en-US" sz="2200" dirty="0">
                <a:solidFill>
                  <a:srgbClr val="002060"/>
                </a:solidFill>
              </a:rPr>
              <a:t>of the decision/plan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2060"/>
                </a:solidFill>
              </a:rPr>
              <a:t>Conclusion</a:t>
            </a:r>
            <a:r>
              <a:rPr lang="en-US" sz="2200" dirty="0">
                <a:solidFill>
                  <a:srgbClr val="002060"/>
                </a:solidFill>
              </a:rPr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Express your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opinion</a:t>
            </a:r>
            <a:r>
              <a:rPr lang="en-US" sz="2200" dirty="0">
                <a:solidFill>
                  <a:srgbClr val="002060"/>
                </a:solidFill>
              </a:rPr>
              <a:t> and/or make your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recommendations</a:t>
            </a:r>
            <a:endParaRPr lang="en-US" sz="2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198" name="Picture 6" descr="Artical Writing in Mugalivakkam, Chennai | ID: 12647395648">
            <a:extLst>
              <a:ext uri="{FF2B5EF4-FFF2-40B4-BE49-F238E27FC236}">
                <a16:creationId xmlns:a16="http://schemas.microsoft.com/office/drawing/2014/main" id="{9D2FC058-9FF0-4D5C-8475-3BEAA0449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25230" y="1774490"/>
            <a:ext cx="329565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15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E44D41D-AE62-4EE4-88B1-3901CEAA3A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8977" y="109351"/>
            <a:ext cx="1361104" cy="13006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D11105-8924-4B79-A8AF-455BDF3CC6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6" t="4286" r="2038"/>
          <a:stretch/>
        </p:blipFill>
        <p:spPr>
          <a:xfrm>
            <a:off x="0" y="1674"/>
            <a:ext cx="12192000" cy="685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1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043E96-0DE3-4D39-B244-7701C9396C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681" y="1057620"/>
            <a:ext cx="11595365" cy="500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3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043E96-0DE3-4D39-B244-7701C9396C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6036" y="855400"/>
            <a:ext cx="9954486" cy="573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7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043E96-0DE3-4D39-B244-7701C9396C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800" y="1400384"/>
            <a:ext cx="10992333" cy="418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4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14CC57-1B47-4776-9094-FC3C917B69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200" y="1000517"/>
            <a:ext cx="10546080" cy="574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9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AE3EC5-6AA7-4AE2-AB0E-232D262016C6}"/>
              </a:ext>
            </a:extLst>
          </p:cNvPr>
          <p:cNvSpPr txBox="1">
            <a:spLocks/>
          </p:cNvSpPr>
          <p:nvPr/>
        </p:nvSpPr>
        <p:spPr>
          <a:xfrm>
            <a:off x="2375095" y="886264"/>
            <a:ext cx="7441809" cy="662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Correction and Marking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EACE12D-D830-439C-BABE-5775E6D793EC}"/>
              </a:ext>
            </a:extLst>
          </p:cNvPr>
          <p:cNvSpPr txBox="1">
            <a:spLocks/>
          </p:cNvSpPr>
          <p:nvPr/>
        </p:nvSpPr>
        <p:spPr>
          <a:xfrm>
            <a:off x="2268836" y="2060387"/>
            <a:ext cx="5430129" cy="232418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1-5 Task Completion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1-5 Development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1-7 Language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1-3 Authorial Voice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Maximum total 20 points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640A2EC-A75B-4A6A-A8E9-2FB8C9E0D844}"/>
              </a:ext>
            </a:extLst>
          </p:cNvPr>
          <p:cNvSpPr txBox="1">
            <a:spLocks/>
          </p:cNvSpPr>
          <p:nvPr/>
        </p:nvSpPr>
        <p:spPr>
          <a:xfrm>
            <a:off x="6858001" y="2060387"/>
            <a:ext cx="1453661" cy="232418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13/20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F05B19-F165-4C4D-A86C-E5BDDFF3F59E}"/>
              </a:ext>
            </a:extLst>
          </p:cNvPr>
          <p:cNvSpPr txBox="1"/>
          <p:nvPr/>
        </p:nvSpPr>
        <p:spPr>
          <a:xfrm>
            <a:off x="4509477" y="4670474"/>
            <a:ext cx="2954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</a:rPr>
              <a:t>Total score x5</a:t>
            </a:r>
          </a:p>
          <a:p>
            <a:r>
              <a:rPr lang="en-US" sz="2700" dirty="0">
                <a:solidFill>
                  <a:schemeClr val="accent6">
                    <a:lumMod val="75000"/>
                  </a:schemeClr>
                </a:solidFill>
              </a:rPr>
              <a:t>13</a:t>
            </a:r>
            <a:r>
              <a:rPr lang="en-US" sz="2700" dirty="0">
                <a:solidFill>
                  <a:srgbClr val="002060"/>
                </a:solidFill>
              </a:rPr>
              <a:t>x5=</a:t>
            </a:r>
            <a:r>
              <a:rPr lang="en-US" sz="2700" b="1" dirty="0">
                <a:solidFill>
                  <a:schemeClr val="accent6">
                    <a:lumMod val="75000"/>
                  </a:schemeClr>
                </a:solidFill>
              </a:rPr>
              <a:t>65%</a:t>
            </a:r>
          </a:p>
        </p:txBody>
      </p:sp>
      <p:pic>
        <p:nvPicPr>
          <p:cNvPr id="10248" name="Picture 8" descr="11431473-a-cartoon-exam-with-an-excellent-mark | mrs10verdun">
            <a:extLst>
              <a:ext uri="{FF2B5EF4-FFF2-40B4-BE49-F238E27FC236}">
                <a16:creationId xmlns:a16="http://schemas.microsoft.com/office/drawing/2014/main" id="{CBC2D83D-2436-4811-92B3-973CECBCD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3561" y="2415987"/>
            <a:ext cx="3327669" cy="301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35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D33D8-789E-46D3-A067-9CCC7964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238" y="696991"/>
            <a:ext cx="4251522" cy="86452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Thank you!!!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E0CCAD-1B8E-4B6F-8CF3-F75605FEB4E2}"/>
              </a:ext>
            </a:extLst>
          </p:cNvPr>
          <p:cNvSpPr txBox="1"/>
          <p:nvPr/>
        </p:nvSpPr>
        <p:spPr>
          <a:xfrm>
            <a:off x="7360481" y="2593994"/>
            <a:ext cx="46527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Find FLF at: </a:t>
            </a:r>
          </a:p>
          <a:p>
            <a:endParaRPr lang="en-US" sz="2400" i="1" dirty="0"/>
          </a:p>
          <a:p>
            <a:r>
              <a:rPr lang="en-US" sz="2400" b="1" i="1" dirty="0"/>
              <a:t>eltnews.gr	flforum.gr</a:t>
            </a:r>
          </a:p>
          <a:p>
            <a:endParaRPr lang="en-US" sz="2400" dirty="0"/>
          </a:p>
          <a:p>
            <a:r>
              <a:rPr lang="en-US" sz="2400" i="1" dirty="0"/>
              <a:t>Email: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info@eltnews.gr</a:t>
            </a:r>
          </a:p>
          <a:p>
            <a:endParaRPr lang="en-US" sz="2400" dirty="0"/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Support: +30 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210 67 12 991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A29803-B61A-417D-82FC-C475B4E6B1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8915" y="1978209"/>
            <a:ext cx="1318315" cy="4182800"/>
          </a:xfrm>
          <a:prstGeom prst="rect">
            <a:avLst/>
          </a:prstGeom>
        </p:spPr>
      </p:pic>
      <p:pic>
        <p:nvPicPr>
          <p:cNvPr id="1026" name="Picture 2" descr="Facebook icon - Free download on Iconfinder">
            <a:extLst>
              <a:ext uri="{FF2B5EF4-FFF2-40B4-BE49-F238E27FC236}">
                <a16:creationId xmlns:a16="http://schemas.microsoft.com/office/drawing/2014/main" id="{EA96079D-C7B4-4423-BB1E-3097A00C9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0390" y="2590205"/>
            <a:ext cx="446490" cy="44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6C972F2-8326-41B3-803B-7DFDF94E0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7952" y="2613492"/>
            <a:ext cx="423203" cy="42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ree icon &amp;quot;LinkedIn icon&amp;quot;">
            <a:extLst>
              <a:ext uri="{FF2B5EF4-FFF2-40B4-BE49-F238E27FC236}">
                <a16:creationId xmlns:a16="http://schemas.microsoft.com/office/drawing/2014/main" id="{7808F1EC-4B29-4EEA-A56B-06B5D6BD0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40584" y="2590205"/>
            <a:ext cx="446490" cy="44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D186C2-0FD1-B3C7-1F55-B33799C08D4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5207" y="339020"/>
            <a:ext cx="2630753" cy="17078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B375E3-BD1D-DFFD-4F1A-4088F9A0FF7F}"/>
              </a:ext>
            </a:extLst>
          </p:cNvPr>
          <p:cNvSpPr txBox="1"/>
          <p:nvPr/>
        </p:nvSpPr>
        <p:spPr>
          <a:xfrm>
            <a:off x="974613" y="2590205"/>
            <a:ext cx="46527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Find me at: </a:t>
            </a:r>
          </a:p>
          <a:p>
            <a:endParaRPr lang="en-US" sz="2400" i="1" dirty="0"/>
          </a:p>
          <a:p>
            <a:r>
              <a:rPr lang="en-US" sz="2400" b="1" i="1" dirty="0" err="1"/>
              <a:t>katherinereilly.blog</a:t>
            </a:r>
            <a:endParaRPr lang="en-US" sz="2400" b="1" i="1" dirty="0"/>
          </a:p>
          <a:p>
            <a:endParaRPr lang="en-US" sz="2400" dirty="0"/>
          </a:p>
          <a:p>
            <a:r>
              <a:rPr lang="en-US" sz="2400" i="1" dirty="0"/>
              <a:t>Email: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katherinereilly1@yahoo.com</a:t>
            </a:r>
          </a:p>
          <a:p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741AC-545E-F757-7F1B-80BDCBC37FAC}"/>
              </a:ext>
            </a:extLst>
          </p:cNvPr>
          <p:cNvSpPr txBox="1"/>
          <p:nvPr/>
        </p:nvSpPr>
        <p:spPr>
          <a:xfrm>
            <a:off x="536682" y="5879857"/>
            <a:ext cx="481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Sources: zerys.com</a:t>
            </a:r>
          </a:p>
          <a:p>
            <a:r>
              <a:rPr lang="en-US" dirty="0"/>
              <a:t>“The Art of Writing” – Express Publishing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41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theme/theme1.xml><?xml version="1.0" encoding="utf-8"?>
<a:theme xmlns:a="http://schemas.openxmlformats.org/drawingml/2006/main" name="Wisp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24835</TotalTime>
  <Words>888</Words>
  <Application>Microsoft Office PowerPoint</Application>
  <PresentationFormat>Widescreen</PresentationFormat>
  <Paragraphs>191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Katherine Reilly Author &amp; Educator</dc:title>
  <dc:creator>Katherine Reilly</dc:creator>
  <cp:lastModifiedBy>Katherine Reilly</cp:lastModifiedBy>
  <cp:revision>214</cp:revision>
  <dcterms:created xsi:type="dcterms:W3CDTF">2020-06-19T09:27:50Z</dcterms:created>
  <dcterms:modified xsi:type="dcterms:W3CDTF">2022-06-22T14:50:01Z</dcterms:modified>
</cp:coreProperties>
</file>