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48"/>
  </p:notesMasterIdLst>
  <p:sldIdLst>
    <p:sldId id="368" r:id="rId2"/>
    <p:sldId id="418" r:id="rId3"/>
    <p:sldId id="420" r:id="rId4"/>
    <p:sldId id="462" r:id="rId5"/>
    <p:sldId id="419" r:id="rId6"/>
    <p:sldId id="417" r:id="rId7"/>
    <p:sldId id="423" r:id="rId8"/>
    <p:sldId id="422" r:id="rId9"/>
    <p:sldId id="427" r:id="rId10"/>
    <p:sldId id="426" r:id="rId11"/>
    <p:sldId id="425" r:id="rId12"/>
    <p:sldId id="414" r:id="rId13"/>
    <p:sldId id="413" r:id="rId14"/>
    <p:sldId id="428" r:id="rId15"/>
    <p:sldId id="429" r:id="rId16"/>
    <p:sldId id="430" r:id="rId17"/>
    <p:sldId id="431" r:id="rId18"/>
    <p:sldId id="433" r:id="rId19"/>
    <p:sldId id="434" r:id="rId20"/>
    <p:sldId id="435" r:id="rId21"/>
    <p:sldId id="437" r:id="rId22"/>
    <p:sldId id="436" r:id="rId23"/>
    <p:sldId id="438" r:id="rId24"/>
    <p:sldId id="439" r:id="rId25"/>
    <p:sldId id="443" r:id="rId26"/>
    <p:sldId id="444" r:id="rId27"/>
    <p:sldId id="446" r:id="rId28"/>
    <p:sldId id="447" r:id="rId29"/>
    <p:sldId id="449" r:id="rId30"/>
    <p:sldId id="448" r:id="rId31"/>
    <p:sldId id="450" r:id="rId32"/>
    <p:sldId id="454" r:id="rId33"/>
    <p:sldId id="451" r:id="rId34"/>
    <p:sldId id="452" r:id="rId35"/>
    <p:sldId id="445" r:id="rId36"/>
    <p:sldId id="416" r:id="rId37"/>
    <p:sldId id="455" r:id="rId38"/>
    <p:sldId id="456" r:id="rId39"/>
    <p:sldId id="457" r:id="rId40"/>
    <p:sldId id="453" r:id="rId41"/>
    <p:sldId id="458" r:id="rId42"/>
    <p:sldId id="463" r:id="rId43"/>
    <p:sldId id="460" r:id="rId44"/>
    <p:sldId id="459" r:id="rId45"/>
    <p:sldId id="461" r:id="rId46"/>
    <p:sldId id="304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erine Reilly" initials="KR" lastIdx="1" clrIdx="0">
    <p:extLst>
      <p:ext uri="{19B8F6BF-5375-455C-9EA6-DF929625EA0E}">
        <p15:presenceInfo xmlns:p15="http://schemas.microsoft.com/office/powerpoint/2012/main" userId="Katherine Reilly" providerId="None"/>
      </p:ext>
    </p:extLst>
  </p:cmAuthor>
  <p:cmAuthor id="2" name="Katherine Reilly" initials="KR [2]" lastIdx="1" clrIdx="1">
    <p:extLst>
      <p:ext uri="{19B8F6BF-5375-455C-9EA6-DF929625EA0E}">
        <p15:presenceInfo xmlns:p15="http://schemas.microsoft.com/office/powerpoint/2012/main" userId="ac121e1424d109a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015F"/>
    <a:srgbClr val="FF9900"/>
    <a:srgbClr val="46567A"/>
    <a:srgbClr val="1388CB"/>
    <a:srgbClr val="1199D6"/>
    <a:srgbClr val="A7BBE7"/>
    <a:srgbClr val="1AA2DA"/>
    <a:srgbClr val="608EE4"/>
    <a:srgbClr val="E4E2DD"/>
    <a:srgbClr val="459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91" autoAdjust="0"/>
  </p:normalViewPr>
  <p:slideViewPr>
    <p:cSldViewPr snapToGrid="0">
      <p:cViewPr varScale="1">
        <p:scale>
          <a:sx n="59" d="100"/>
          <a:sy n="59" d="100"/>
        </p:scale>
        <p:origin x="96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10-28T14:20:48.692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F866B-B3CE-4B62-B8F3-2CBD15251761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0C1D8-D4B8-416B-892B-CA505515F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0C1D8-D4B8-416B-892B-CA505515FBB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35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0C1D8-D4B8-416B-892B-CA505515FBB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90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8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0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1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6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4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3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6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9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672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0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708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5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3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8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6C497-6BC3-4215-9C33-D78C5841FD63}" type="datetimeFigureOut">
              <a:rPr lang="en-US" smtClean="0"/>
              <a:t>21-Jun-22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636FB47-0F84-4B2A-BA50-2DBE19949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80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hyperlink" Target="http://www.flforum.gr/210671299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D4D111-F5F8-494B-A9F4-E5E4AACE2BFC}"/>
              </a:ext>
            </a:extLst>
          </p:cNvPr>
          <p:cNvSpPr txBox="1">
            <a:spLocks/>
          </p:cNvSpPr>
          <p:nvPr/>
        </p:nvSpPr>
        <p:spPr>
          <a:xfrm>
            <a:off x="5766311" y="1616318"/>
            <a:ext cx="3989953" cy="14784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Speaking for Exam Takers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71C8C-6A0D-4FE8-A46F-ABE58A801498}"/>
              </a:ext>
            </a:extLst>
          </p:cNvPr>
          <p:cNvSpPr txBox="1">
            <a:spLocks/>
          </p:cNvSpPr>
          <p:nvPr/>
        </p:nvSpPr>
        <p:spPr>
          <a:xfrm>
            <a:off x="6070706" y="3216708"/>
            <a:ext cx="4568164" cy="13082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dirty="0">
                <a:solidFill>
                  <a:srgbClr val="002060"/>
                </a:solidFill>
              </a:rPr>
              <a:t>Plenary Speaker:</a:t>
            </a:r>
          </a:p>
          <a:p>
            <a:r>
              <a:rPr lang="en-US" sz="4400" b="1" dirty="0">
                <a:solidFill>
                  <a:srgbClr val="002060"/>
                </a:solidFill>
              </a:rPr>
              <a:t>Katherine Reilly</a:t>
            </a:r>
          </a:p>
          <a:p>
            <a:r>
              <a: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&amp; Oral Examiner</a:t>
            </a:r>
            <a:endParaRPr lang="en-US" sz="4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55572-070E-FEA8-3788-594F27D67B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4778" y="1616318"/>
            <a:ext cx="3688421" cy="491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13316" y="742270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Focal Points of this Presentation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AC37F6-83C8-2F50-4425-A608980EFA63}"/>
              </a:ext>
            </a:extLst>
          </p:cNvPr>
          <p:cNvSpPr txBox="1"/>
          <p:nvPr/>
        </p:nvSpPr>
        <p:spPr>
          <a:xfrm>
            <a:off x="4159420" y="2563171"/>
            <a:ext cx="3873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2. Improving Oral Communication Skills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22336D-7D55-A1DD-81EF-EA81E3296E39}"/>
              </a:ext>
            </a:extLst>
          </p:cNvPr>
          <p:cNvSpPr txBox="1"/>
          <p:nvPr/>
        </p:nvSpPr>
        <p:spPr>
          <a:xfrm>
            <a:off x="701792" y="2563171"/>
            <a:ext cx="30230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1. The Diversity of Oral Exams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1F81EF-0990-3B36-FE5A-ABE668C06B86}"/>
              </a:ext>
            </a:extLst>
          </p:cNvPr>
          <p:cNvSpPr txBox="1"/>
          <p:nvPr/>
        </p:nvSpPr>
        <p:spPr>
          <a:xfrm>
            <a:off x="8467159" y="2563171"/>
            <a:ext cx="3721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3. Speaking Test Analysis - B2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Level</a:t>
            </a:r>
          </a:p>
        </p:txBody>
      </p:sp>
      <p:pic>
        <p:nvPicPr>
          <p:cNvPr id="1026" name="Picture 2" descr="Curious Kids: how do voices come out of our mouths?">
            <a:extLst>
              <a:ext uri="{FF2B5EF4-FFF2-40B4-BE49-F238E27FC236}">
                <a16:creationId xmlns:a16="http://schemas.microsoft.com/office/drawing/2014/main" id="{E4809BEE-B63F-7B8B-13B8-E23597137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2959" y="3983466"/>
            <a:ext cx="5006081" cy="246588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7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391508" y="742269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The Diversity of Oral Exams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59656" y="2005379"/>
            <a:ext cx="6555544" cy="34322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Both Educators and Students must be fully aware of the format and the key criteria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Consult Practice Test books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Contact Exam Provider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Attend Seminars/Webinars</a:t>
            </a:r>
          </a:p>
        </p:txBody>
      </p:sp>
      <p:pic>
        <p:nvPicPr>
          <p:cNvPr id="6146" name="Picture 2" descr="How to prepare for a university interview">
            <a:extLst>
              <a:ext uri="{FF2B5EF4-FFF2-40B4-BE49-F238E27FC236}">
                <a16:creationId xmlns:a16="http://schemas.microsoft.com/office/drawing/2014/main" id="{1D743F7C-DD6A-450C-8109-1E942C783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4191" y="2880162"/>
            <a:ext cx="5733919" cy="32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52D290-7E85-FFFA-0B31-0AC2EEB14F25}"/>
              </a:ext>
            </a:extLst>
          </p:cNvPr>
          <p:cNvSpPr txBox="1"/>
          <p:nvPr/>
        </p:nvSpPr>
        <p:spPr>
          <a:xfrm>
            <a:off x="1658983" y="1587338"/>
            <a:ext cx="3135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Some advice…</a:t>
            </a:r>
          </a:p>
        </p:txBody>
      </p:sp>
    </p:spTree>
    <p:extLst>
      <p:ext uri="{BB962C8B-B14F-4D97-AF65-F5344CB8AC3E}">
        <p14:creationId xmlns:p14="http://schemas.microsoft.com/office/powerpoint/2010/main" val="356416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391508" y="742269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The Diversity of Oral Exams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59656" y="1864701"/>
            <a:ext cx="6555544" cy="32355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Multiple Universities and Colleges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Multiple Levels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Variety of Test Formats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Marking criteria varies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Single or Pair Test Taking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146" name="Picture 2" descr="How to prepare for a university interview">
            <a:extLst>
              <a:ext uri="{FF2B5EF4-FFF2-40B4-BE49-F238E27FC236}">
                <a16:creationId xmlns:a16="http://schemas.microsoft.com/office/drawing/2014/main" id="{1D743F7C-DD6A-450C-8109-1E942C783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4191" y="2880162"/>
            <a:ext cx="5733919" cy="32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4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391508" y="742269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The Diversity of Oral Exams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59656" y="1864701"/>
            <a:ext cx="6555544" cy="48666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002060"/>
                </a:solidFill>
              </a:rPr>
              <a:t>Multitude of Tasks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Monologue/Dialogue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Description of a photo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Description of an event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Problem Solving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Expressing Preference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Role Play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Supporting an argument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146" name="Picture 2" descr="How to prepare for a university interview">
            <a:extLst>
              <a:ext uri="{FF2B5EF4-FFF2-40B4-BE49-F238E27FC236}">
                <a16:creationId xmlns:a16="http://schemas.microsoft.com/office/drawing/2014/main" id="{1D743F7C-DD6A-450C-8109-1E942C783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4191" y="2880162"/>
            <a:ext cx="5733919" cy="32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33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Qualities of Spoken Language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59655" y="2275234"/>
            <a:ext cx="5767754" cy="42547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 ability to use a wide range of structures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Production of error-free sentences with only occasional inappropriacies or basic nonsystematic errors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Level of Range &amp; Accuracy reflects exam level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5E806A-66EA-43F4-9CFD-08DB3A8D47E8}"/>
              </a:ext>
            </a:extLst>
          </p:cNvPr>
          <p:cNvSpPr txBox="1"/>
          <p:nvPr/>
        </p:nvSpPr>
        <p:spPr>
          <a:xfrm>
            <a:off x="1547446" y="1710179"/>
            <a:ext cx="57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Grammatical Range &amp; Accuracy</a:t>
            </a:r>
          </a:p>
        </p:txBody>
      </p:sp>
      <p:pic>
        <p:nvPicPr>
          <p:cNvPr id="9" name="Picture 2" descr="I Speak Whale GIFs | Tenor">
            <a:extLst>
              <a:ext uri="{FF2B5EF4-FFF2-40B4-BE49-F238E27FC236}">
                <a16:creationId xmlns:a16="http://schemas.microsoft.com/office/drawing/2014/main" id="{4291F565-40AE-70CC-D330-7AF70D25CC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8208" y="2769770"/>
            <a:ext cx="474345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83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Qualities of Spoken Language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59656" y="2275234"/>
            <a:ext cx="6555544" cy="45827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Speaks fluently with occasional repetition or self-correction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Hesitation is usually content-related and only rarely to search for language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Develops topics coherently and appropriately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Level of Fluency and Coherence reflects exam level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5E806A-66EA-43F4-9CFD-08DB3A8D47E8}"/>
              </a:ext>
            </a:extLst>
          </p:cNvPr>
          <p:cNvSpPr txBox="1"/>
          <p:nvPr/>
        </p:nvSpPr>
        <p:spPr>
          <a:xfrm>
            <a:off x="1547446" y="1710179"/>
            <a:ext cx="57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Fluency &amp; Coherence</a:t>
            </a:r>
          </a:p>
        </p:txBody>
      </p:sp>
      <p:pic>
        <p:nvPicPr>
          <p:cNvPr id="26626" name="Picture 2" descr="Resources for Fluency Instruction - Keys to Literacy">
            <a:extLst>
              <a:ext uri="{FF2B5EF4-FFF2-40B4-BE49-F238E27FC236}">
                <a16:creationId xmlns:a16="http://schemas.microsoft.com/office/drawing/2014/main" id="{FB915921-8A0A-42D1-8FE5-E3AC3EACD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749" y="2740315"/>
            <a:ext cx="4060670" cy="305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43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Qualities of Spoken Language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59655" y="2879814"/>
            <a:ext cx="6569612" cy="26628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 ability to convey ideas clearly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Proper use of vocabulary and lexical structures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Potential to sustain a conversation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5E806A-66EA-43F4-9CFD-08DB3A8D47E8}"/>
              </a:ext>
            </a:extLst>
          </p:cNvPr>
          <p:cNvSpPr txBox="1"/>
          <p:nvPr/>
        </p:nvSpPr>
        <p:spPr>
          <a:xfrm>
            <a:off x="1561513" y="1914949"/>
            <a:ext cx="57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Comprehension</a:t>
            </a:r>
          </a:p>
        </p:txBody>
      </p:sp>
      <p:pic>
        <p:nvPicPr>
          <p:cNvPr id="29700" name="Picture 4" descr="If you can&amp;#39;t explain it simply, you don&amp;#39;t understand it well enough.-  Albert Einstein - Creative Followership">
            <a:extLst>
              <a:ext uri="{FF2B5EF4-FFF2-40B4-BE49-F238E27FC236}">
                <a16:creationId xmlns:a16="http://schemas.microsoft.com/office/drawing/2014/main" id="{60C9E2D2-6E77-4CB0-B4F5-D75DDD818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9507" y="2133894"/>
            <a:ext cx="3760799" cy="376079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78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Qualities of Spoken Language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900333" y="2756937"/>
            <a:ext cx="5922498" cy="30013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Effectiveness of sounds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Accuracy of Pronunciation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Expressiveness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5E806A-66EA-43F4-9CFD-08DB3A8D47E8}"/>
              </a:ext>
            </a:extLst>
          </p:cNvPr>
          <p:cNvSpPr txBox="1"/>
          <p:nvPr/>
        </p:nvSpPr>
        <p:spPr>
          <a:xfrm>
            <a:off x="1547446" y="1710179"/>
            <a:ext cx="57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Pronunciation</a:t>
            </a:r>
          </a:p>
        </p:txBody>
      </p:sp>
      <p:pic>
        <p:nvPicPr>
          <p:cNvPr id="30722" name="Picture 2" descr="Pronunciation in Spanish: pronunciation keys | TLCdénia">
            <a:extLst>
              <a:ext uri="{FF2B5EF4-FFF2-40B4-BE49-F238E27FC236}">
                <a16:creationId xmlns:a16="http://schemas.microsoft.com/office/drawing/2014/main" id="{5210C7CD-20FA-4C12-ACA8-39EB5C21D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7430" y="2363372"/>
            <a:ext cx="4797860" cy="300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1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Qualities of Spoken Language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87791" y="2719098"/>
            <a:ext cx="6231987" cy="28725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Appropriateness of Language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Body Language - Gestures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Politeness and Formality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Intonation Patterns for Pragmatic Effect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5E806A-66EA-43F4-9CFD-08DB3A8D47E8}"/>
              </a:ext>
            </a:extLst>
          </p:cNvPr>
          <p:cNvSpPr txBox="1"/>
          <p:nvPr/>
        </p:nvSpPr>
        <p:spPr>
          <a:xfrm>
            <a:off x="1547446" y="1710179"/>
            <a:ext cx="57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Sociolinguistic Appropriateness</a:t>
            </a:r>
          </a:p>
        </p:txBody>
      </p:sp>
      <p:pic>
        <p:nvPicPr>
          <p:cNvPr id="28674" name="Picture 2" descr="Politeness, Part 1 — How Communication Works">
            <a:extLst>
              <a:ext uri="{FF2B5EF4-FFF2-40B4-BE49-F238E27FC236}">
                <a16:creationId xmlns:a16="http://schemas.microsoft.com/office/drawing/2014/main" id="{549D6C24-2F38-4BFF-814C-A4F183DDE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0283" y="2719097"/>
            <a:ext cx="4334814" cy="287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14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Qualities of Spoken Language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59656" y="2563479"/>
            <a:ext cx="6555544" cy="28725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Topic nomination, maintenance and termination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Relevance to topic (on/off topic)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Detailed expansion of task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5E806A-66EA-43F4-9CFD-08DB3A8D47E8}"/>
              </a:ext>
            </a:extLst>
          </p:cNvPr>
          <p:cNvSpPr txBox="1"/>
          <p:nvPr/>
        </p:nvSpPr>
        <p:spPr>
          <a:xfrm>
            <a:off x="1547446" y="1710179"/>
            <a:ext cx="57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Task Completion</a:t>
            </a:r>
          </a:p>
        </p:txBody>
      </p:sp>
      <p:pic>
        <p:nvPicPr>
          <p:cNvPr id="27650" name="Picture 2" descr="5,841 Task Completion Stock Photos, Pictures &amp;amp; Royalty-Free Images - iStock">
            <a:extLst>
              <a:ext uri="{FF2B5EF4-FFF2-40B4-BE49-F238E27FC236}">
                <a16:creationId xmlns:a16="http://schemas.microsoft.com/office/drawing/2014/main" id="{97DDCB82-77B2-44ED-9BDD-45C835A25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1838" y="2297874"/>
            <a:ext cx="3173097" cy="3698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63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19643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Assessing Candidates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816366" y="1883972"/>
            <a:ext cx="7188151" cy="22230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Recording the Interview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How many Examiners?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Interlocutors and Assessors?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Evaluators?</a:t>
            </a:r>
          </a:p>
        </p:txBody>
      </p:sp>
      <p:pic>
        <p:nvPicPr>
          <p:cNvPr id="1026" name="Picture 2" descr="Conradiator : Audiovisual media : Audio recording equipment">
            <a:extLst>
              <a:ext uri="{FF2B5EF4-FFF2-40B4-BE49-F238E27FC236}">
                <a16:creationId xmlns:a16="http://schemas.microsoft.com/office/drawing/2014/main" id="{086EC07D-74C1-41E8-B33D-3EF8FB3AE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4384" y="2421109"/>
            <a:ext cx="238125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Crazy Students: 2017">
            <a:extLst>
              <a:ext uri="{FF2B5EF4-FFF2-40B4-BE49-F238E27FC236}">
                <a16:creationId xmlns:a16="http://schemas.microsoft.com/office/drawing/2014/main" id="{C16855C6-DD02-41DE-B0A6-09A7F3539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662" y="4107034"/>
            <a:ext cx="8201465" cy="261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41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">
            <a:extLst>
              <a:ext uri="{FF2B5EF4-FFF2-40B4-BE49-F238E27FC236}">
                <a16:creationId xmlns:a16="http://schemas.microsoft.com/office/drawing/2014/main" id="{FF7EF4AC-91F4-4947-A195-85374ADFA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81955" y="104217"/>
            <a:ext cx="1636579" cy="127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19643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Body Language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928468" y="1985012"/>
            <a:ext cx="5711483" cy="44579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Body Posture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Body gestures are aspects of communication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Exudes confidence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Reinforcement of ideas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Chewing Gum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Eye contact – sign of respect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Hand gestures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Learn how to control nonverbal communication so that you can encode  professionalism instead. | Job interview tips, Confident body language,  Interview tips">
            <a:extLst>
              <a:ext uri="{FF2B5EF4-FFF2-40B4-BE49-F238E27FC236}">
                <a16:creationId xmlns:a16="http://schemas.microsoft.com/office/drawing/2014/main" id="{121400CA-1F5E-4A23-8AC2-0E38B019CF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35372" y="2262369"/>
            <a:ext cx="5083162" cy="373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84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">
            <a:extLst>
              <a:ext uri="{FF2B5EF4-FFF2-40B4-BE49-F238E27FC236}">
                <a16:creationId xmlns:a16="http://schemas.microsoft.com/office/drawing/2014/main" id="{FF7EF4AC-91F4-4947-A195-85374ADFA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81955" y="104217"/>
            <a:ext cx="1636579" cy="127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13317" y="742269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Pausing and Hesitating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928468" y="1985012"/>
            <a:ext cx="6929865" cy="44579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Pauses are accepted to allow test taker to evaluate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Many tests allow specific time for this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Extended time in many cases is not allowed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During speech, a few instances of pausing are allowed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Fluency and intelligibility suffer when speech pattern is inconsistent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Girl Cringe As Seeing Something Embarrassing and Bothering. Woman Make  Uncomfortable Smile and Squinting Feeling Worried Stock Image - Image of  joyful, awkward: 164732535">
            <a:extLst>
              <a:ext uri="{FF2B5EF4-FFF2-40B4-BE49-F238E27FC236}">
                <a16:creationId xmlns:a16="http://schemas.microsoft.com/office/drawing/2014/main" id="{5E9E73B1-CBCB-4668-95BA-184BF3F62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07727" y="1985012"/>
            <a:ext cx="3341911" cy="372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70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">
            <a:extLst>
              <a:ext uri="{FF2B5EF4-FFF2-40B4-BE49-F238E27FC236}">
                <a16:creationId xmlns:a16="http://schemas.microsoft.com/office/drawing/2014/main" id="{FF7EF4AC-91F4-4947-A195-85374ADFA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81955" y="104217"/>
            <a:ext cx="1636579" cy="127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13317" y="742269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Pausing and Hesitating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928468" y="1985012"/>
            <a:ext cx="6929865" cy="44579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Kindly request for some more time to compensate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Don’t overdo it though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PLEASE respect the time given, otherwise mark will be affected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DON’T insist to continue if examiner tells you to stop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Girl Cringe As Seeing Something Embarrassing and Bothering. Woman Make  Uncomfortable Smile and Squinting Feeling Worried Stock Image - Image of  joyful, awkward: 164732535">
            <a:extLst>
              <a:ext uri="{FF2B5EF4-FFF2-40B4-BE49-F238E27FC236}">
                <a16:creationId xmlns:a16="http://schemas.microsoft.com/office/drawing/2014/main" id="{5E9E73B1-CBCB-4668-95BA-184BF3F62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07727" y="1985012"/>
            <a:ext cx="3341911" cy="372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4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213317" y="742269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Clarification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801858" y="1985012"/>
            <a:ext cx="7160455" cy="44579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Didn’t hear clearly (ask the examiner to repeat)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Didn’t understand (ask the examiner to rephrase)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Unknown word(s) – explanation allowed?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Still can’t understand - panic ensuing?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i="1" dirty="0">
                <a:solidFill>
                  <a:schemeClr val="bg2">
                    <a:lumMod val="50000"/>
                  </a:schemeClr>
                </a:solidFill>
              </a:rPr>
              <a:t>Examiners are trained to deal with this</a:t>
            </a:r>
          </a:p>
        </p:txBody>
      </p:sp>
      <p:pic>
        <p:nvPicPr>
          <p:cNvPr id="4098" name="Picture 2" descr="Woman Thinking Question - Free photo on Pixabay">
            <a:extLst>
              <a:ext uri="{FF2B5EF4-FFF2-40B4-BE49-F238E27FC236}">
                <a16:creationId xmlns:a16="http://schemas.microsoft.com/office/drawing/2014/main" id="{099DCBC3-CC4F-4185-8B08-74D1B143D9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49871" y="2219178"/>
            <a:ext cx="345762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61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Memorization and Rehearsed Answers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801858" y="1985012"/>
            <a:ext cx="7160455" cy="44579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 Examiner is assessing your ability to communicate – NOT RECITE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Automated responses are unnatural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They can’t be used everywhere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Rote Learning the answers from students who have already taken the test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Memorized Personal Presentation for Stage 1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122" name="Picture 2" descr="Memorizing Music: Is it Important?">
            <a:extLst>
              <a:ext uri="{FF2B5EF4-FFF2-40B4-BE49-F238E27FC236}">
                <a16:creationId xmlns:a16="http://schemas.microsoft.com/office/drawing/2014/main" id="{EF7713D0-3D0F-48FD-AA26-33E84F8A1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6285" y="2278965"/>
            <a:ext cx="3532249" cy="296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58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Memorization and Rehearsed Answers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618978" y="1999080"/>
            <a:ext cx="7684427" cy="23534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Some expressions are of course welcome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“Just give me a second”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“I tend to believe that”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“I prefer the first picture because”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148" name="Picture 4" descr="In a manner of speaking: Why being polite matters | Shropshire Star">
            <a:extLst>
              <a:ext uri="{FF2B5EF4-FFF2-40B4-BE49-F238E27FC236}">
                <a16:creationId xmlns:a16="http://schemas.microsoft.com/office/drawing/2014/main" id="{84C3AC0E-C07F-4C3F-A280-ABA7420EE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75258" y="2644030"/>
            <a:ext cx="3506958" cy="284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DBB782E0-E0DD-3B73-1925-DB1D5602FB88}"/>
              </a:ext>
            </a:extLst>
          </p:cNvPr>
          <p:cNvSpPr txBox="1">
            <a:spLocks/>
          </p:cNvSpPr>
          <p:nvPr/>
        </p:nvSpPr>
        <p:spPr>
          <a:xfrm>
            <a:off x="618978" y="4158099"/>
            <a:ext cx="7684427" cy="27478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Formulaic Expressions are a part of every language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“Thank you!”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“Nice to meet you”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“May I come in?”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38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">
            <a:extLst>
              <a:ext uri="{FF2B5EF4-FFF2-40B4-BE49-F238E27FC236}">
                <a16:creationId xmlns:a16="http://schemas.microsoft.com/office/drawing/2014/main" id="{FF7EF4AC-91F4-4947-A195-85374ADFA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81955" y="104217"/>
            <a:ext cx="1636579" cy="127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Reaching Conclusions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690831" y="1802132"/>
            <a:ext cx="7285551" cy="4858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 “conclusion”, a “decision” is the culmination of a natural conversation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Memorization </a:t>
            </a:r>
            <a:r>
              <a:rPr lang="en-US" sz="2800" b="1" dirty="0">
                <a:solidFill>
                  <a:srgbClr val="002060"/>
                </a:solidFill>
              </a:rPr>
              <a:t>DOES NOT </a:t>
            </a:r>
            <a:r>
              <a:rPr lang="en-US" sz="2800" dirty="0">
                <a:solidFill>
                  <a:srgbClr val="002060"/>
                </a:solidFill>
              </a:rPr>
              <a:t>allow the candidate to finalize the conversation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Lack of </a:t>
            </a:r>
            <a:r>
              <a:rPr lang="en-US" sz="2800" b="1" dirty="0">
                <a:solidFill>
                  <a:srgbClr val="002060"/>
                </a:solidFill>
              </a:rPr>
              <a:t>Critical Thought </a:t>
            </a:r>
            <a:r>
              <a:rPr lang="en-US" sz="2800" dirty="0">
                <a:solidFill>
                  <a:srgbClr val="002060"/>
                </a:solidFill>
              </a:rPr>
              <a:t>hinders such an objective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 conclusion is to be drawn after exchanges of ideas and thoughts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 examiner is trained to lead the conversation to it within a time limit</a:t>
            </a:r>
            <a:endParaRPr lang="en-US" sz="2600" dirty="0">
              <a:solidFill>
                <a:srgbClr val="002060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170" name="Picture 2" descr="So What&amp;#39;s the Verdict? - YouTube">
            <a:extLst>
              <a:ext uri="{FF2B5EF4-FFF2-40B4-BE49-F238E27FC236}">
                <a16:creationId xmlns:a16="http://schemas.microsoft.com/office/drawing/2014/main" id="{3E2B460B-547B-4B98-9BAE-95E5D5B15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9317" y="2532185"/>
            <a:ext cx="3569674" cy="267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89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Having a Conversation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690832" y="1802132"/>
            <a:ext cx="6849452" cy="4858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What is a Conversation?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Dialogue NOT Monologue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With the Examiner or another Candidate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Sustaining a Monologue will diminish mark in specific category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It’s disrespectful towards the other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Counterproductive</a:t>
            </a:r>
            <a:endParaRPr lang="en-US" sz="26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196" name="Picture 4" descr="5,483 Interviewing Photos - Free &amp;amp; Royalty-Free Stock Photos from Dreamstime">
            <a:extLst>
              <a:ext uri="{FF2B5EF4-FFF2-40B4-BE49-F238E27FC236}">
                <a16:creationId xmlns:a16="http://schemas.microsoft.com/office/drawing/2014/main" id="{4F4B4976-08D5-434B-B3E1-1B85B79F61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3502" y="2293034"/>
            <a:ext cx="4225032" cy="333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14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Having a Conversation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944050" y="2288321"/>
            <a:ext cx="6663758" cy="3827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Unable to understand the other?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“could you please repeat that?”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“I didn’t quite catch that”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“what exactly do you mean?”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“can you further elaborate?”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“I kind of lost you there”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“so you’re saying that…”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196" name="Picture 4" descr="5,483 Interviewing Photos - Free &amp;amp; Royalty-Free Stock Photos from Dreamstime">
            <a:extLst>
              <a:ext uri="{FF2B5EF4-FFF2-40B4-BE49-F238E27FC236}">
                <a16:creationId xmlns:a16="http://schemas.microsoft.com/office/drawing/2014/main" id="{4F4B4976-08D5-434B-B3E1-1B85B79F61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3502" y="2293034"/>
            <a:ext cx="4225032" cy="333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43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Having a Conversation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944050" y="1911860"/>
            <a:ext cx="6849452" cy="4858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Commenting – even interrupting politely – are elements which are examined and marked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“excuse me…”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“may I add something?”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“I see your point”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“wouldn’t it be better though if…”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“you do have a point”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“I apologize, but I tend to disagree”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196" name="Picture 4" descr="5,483 Interviewing Photos - Free &amp;amp; Royalty-Free Stock Photos from Dreamstime">
            <a:extLst>
              <a:ext uri="{FF2B5EF4-FFF2-40B4-BE49-F238E27FC236}">
                <a16:creationId xmlns:a16="http://schemas.microsoft.com/office/drawing/2014/main" id="{4F4B4976-08D5-434B-B3E1-1B85B79F61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3502" y="2293034"/>
            <a:ext cx="4225032" cy="333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89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875692" y="682284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Disagreeing Politely (NOT Condemning)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15216" y="2180083"/>
            <a:ext cx="6849452" cy="3708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How not to seem cruel or egotistic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</a:rPr>
              <a:t>“I understand your concerns, however,”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</a:rPr>
              <a:t>“Great idea but how about”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</a:rPr>
              <a:t>“I appreciate you giving it some thought but we should also consider”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</a:rPr>
              <a:t>“Sounds interesting but what if we”</a:t>
            </a:r>
          </a:p>
        </p:txBody>
      </p:sp>
      <p:pic>
        <p:nvPicPr>
          <p:cNvPr id="9218" name="Picture 2" descr="Good disagreement? | Psephizo">
            <a:extLst>
              <a:ext uri="{FF2B5EF4-FFF2-40B4-BE49-F238E27FC236}">
                <a16:creationId xmlns:a16="http://schemas.microsoft.com/office/drawing/2014/main" id="{19EB7CFC-59C4-46EA-8E1F-89B10C607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4152" y="2757267"/>
            <a:ext cx="4554382" cy="304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14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Conversation Etiquette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690832" y="1802131"/>
            <a:ext cx="6849452" cy="4542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When speaking, don’t turn it into a monologue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Speaking longer DOES NOT MEAN you’ll get extra points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In some cases you lose points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If for any reason your partner doesn’t stop, raise your hand gently and look at your partner or examiner)</a:t>
            </a:r>
          </a:p>
        </p:txBody>
      </p:sp>
      <p:pic>
        <p:nvPicPr>
          <p:cNvPr id="9218" name="Picture 2" descr="Good disagreement? | Psephizo">
            <a:extLst>
              <a:ext uri="{FF2B5EF4-FFF2-40B4-BE49-F238E27FC236}">
                <a16:creationId xmlns:a16="http://schemas.microsoft.com/office/drawing/2014/main" id="{19EB7CFC-59C4-46EA-8E1F-89B10C607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4152" y="2757267"/>
            <a:ext cx="4554382" cy="304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74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Time Limits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690832" y="1802131"/>
            <a:ext cx="6849452" cy="48800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Each test has different restrictions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Under the time limit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Examiner urges candidate to continue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Nothing left to say? Be Honest!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Surpassing it</a:t>
            </a:r>
          </a:p>
          <a:p>
            <a:pPr marL="800100" lvl="1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Insistence on continuing</a:t>
            </a:r>
          </a:p>
          <a:p>
            <a:pPr marL="1257300" lvl="2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PLEASE DON’T!</a:t>
            </a:r>
          </a:p>
          <a:p>
            <a:pPr marL="1257300" lvl="2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Delays</a:t>
            </a:r>
          </a:p>
          <a:p>
            <a:pPr marL="1257300" lvl="2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Negative Mark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1266" name="Picture 2" descr="Section Of A Clock With Time Limit Stock Photo, Picture And Royalty Free  Image. Image 43517366.">
            <a:extLst>
              <a:ext uri="{FF2B5EF4-FFF2-40B4-BE49-F238E27FC236}">
                <a16:creationId xmlns:a16="http://schemas.microsoft.com/office/drawing/2014/main" id="{5975C7D2-D059-46EA-8FAE-E83D44087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3404" y="1802131"/>
            <a:ext cx="3448946" cy="345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50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1007822" y="2080353"/>
            <a:ext cx="6849452" cy="34569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002060"/>
                </a:solidFill>
              </a:rPr>
              <a:t>Repertoire of Routines: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Exchanging Information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Providing Personal Information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Give Instructions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Offer Directions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Narrate a Story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Describe Something-Someone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0177EE-C136-4C40-8D0C-27DACA52E28E}"/>
              </a:ext>
            </a:extLst>
          </p:cNvPr>
          <p:cNvSpPr txBox="1"/>
          <p:nvPr/>
        </p:nvSpPr>
        <p:spPr>
          <a:xfrm>
            <a:off x="1007822" y="6007879"/>
            <a:ext cx="3318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Based on Weir (1993</a:t>
            </a:r>
            <a:r>
              <a:rPr lang="en-US" sz="2400" dirty="0"/>
              <a:t>)</a:t>
            </a:r>
          </a:p>
        </p:txBody>
      </p:sp>
      <p:pic>
        <p:nvPicPr>
          <p:cNvPr id="12294" name="Picture 6" descr="Little Woman Smile Portrait. Side Yelling with Hand Near Head. Female Kid  Stock Photo - Image of fashion, loud: 173093706">
            <a:extLst>
              <a:ext uri="{FF2B5EF4-FFF2-40B4-BE49-F238E27FC236}">
                <a16:creationId xmlns:a16="http://schemas.microsoft.com/office/drawing/2014/main" id="{6529C63C-4C2F-41E6-A3B8-326B651624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33952" y="2279158"/>
            <a:ext cx="3681051" cy="34045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77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18965" y="2439043"/>
            <a:ext cx="5189464" cy="41587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Name, age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Family members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Neighborhood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Hobbies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Aspirations</a:t>
            </a:r>
          </a:p>
          <a:p>
            <a:pPr algn="l">
              <a:spcBef>
                <a:spcPts val="600"/>
              </a:spcBef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Boosts self-esteem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Promotes a positive image</a:t>
            </a:r>
            <a:endParaRPr lang="en-US" sz="22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8" name="Picture 4" descr="Positively Presenting Yourself - Wandsworth Lifelong Learning">
            <a:extLst>
              <a:ext uri="{FF2B5EF4-FFF2-40B4-BE49-F238E27FC236}">
                <a16:creationId xmlns:a16="http://schemas.microsoft.com/office/drawing/2014/main" id="{632B4165-C9DF-4771-822B-7AC19E8DE1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08542" y="2552286"/>
            <a:ext cx="5598942" cy="301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251224-D7D4-4E8E-9114-29F91C193907}"/>
              </a:ext>
            </a:extLst>
          </p:cNvPr>
          <p:cNvSpPr txBox="1"/>
          <p:nvPr/>
        </p:nvSpPr>
        <p:spPr>
          <a:xfrm>
            <a:off x="393894" y="1786597"/>
            <a:ext cx="551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Providing Personal Information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282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581465" y="3153578"/>
            <a:ext cx="5514535" cy="22877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Recipe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How to play a game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Magic Tricks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How to take care of a pet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51224-D7D4-4E8E-9114-29F91C193907}"/>
              </a:ext>
            </a:extLst>
          </p:cNvPr>
          <p:cNvSpPr txBox="1"/>
          <p:nvPr/>
        </p:nvSpPr>
        <p:spPr>
          <a:xfrm>
            <a:off x="393894" y="2125500"/>
            <a:ext cx="551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Giving Instructions</a:t>
            </a:r>
            <a:endParaRPr lang="en-US" sz="2800" dirty="0"/>
          </a:p>
        </p:txBody>
      </p:sp>
      <p:pic>
        <p:nvPicPr>
          <p:cNvPr id="13316" name="Picture 4" descr="WSJ Recipes">
            <a:extLst>
              <a:ext uri="{FF2B5EF4-FFF2-40B4-BE49-F238E27FC236}">
                <a16:creationId xmlns:a16="http://schemas.microsoft.com/office/drawing/2014/main" id="{74F709C4-B444-461D-83FE-3C89F068B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4317" y="4103794"/>
            <a:ext cx="2954217" cy="236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The 22 Best Board Games in 2021">
            <a:extLst>
              <a:ext uri="{FF2B5EF4-FFF2-40B4-BE49-F238E27FC236}">
                <a16:creationId xmlns:a16="http://schemas.microsoft.com/office/drawing/2014/main" id="{F03F8D5C-B4FA-4611-BA56-90D4C9E42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4497" y="1696687"/>
            <a:ext cx="2914037" cy="218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General Pet Care | ASPCA">
            <a:extLst>
              <a:ext uri="{FF2B5EF4-FFF2-40B4-BE49-F238E27FC236}">
                <a16:creationId xmlns:a16="http://schemas.microsoft.com/office/drawing/2014/main" id="{3BA524A4-C5B8-4915-8768-DBF8B44A56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18468" y="1502823"/>
            <a:ext cx="3924924" cy="26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A Program, Not a Magic Trick | Believe in Place">
            <a:extLst>
              <a:ext uri="{FF2B5EF4-FFF2-40B4-BE49-F238E27FC236}">
                <a16:creationId xmlns:a16="http://schemas.microsoft.com/office/drawing/2014/main" id="{40F8F132-C9DE-4F8E-9F34-D4204CAA2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8429" y="4297429"/>
            <a:ext cx="2914037" cy="217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1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393893" y="2917175"/>
            <a:ext cx="6497762" cy="3539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There are also very young test takers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Communication starts at primary levels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Games can (and should) be used in advanced levels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Bargaining, proposing, interacting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51224-D7D4-4E8E-9114-29F91C193907}"/>
              </a:ext>
            </a:extLst>
          </p:cNvPr>
          <p:cNvSpPr txBox="1"/>
          <p:nvPr/>
        </p:nvSpPr>
        <p:spPr>
          <a:xfrm>
            <a:off x="393893" y="1786597"/>
            <a:ext cx="7891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Too childish? I have proficiency students!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Just remember…</a:t>
            </a:r>
            <a:endParaRPr lang="en-US" sz="2800" dirty="0"/>
          </a:p>
        </p:txBody>
      </p:sp>
      <p:pic>
        <p:nvPicPr>
          <p:cNvPr id="15362" name="Picture 2" descr="Best Family Board Games [Gift Ideas]">
            <a:extLst>
              <a:ext uri="{FF2B5EF4-FFF2-40B4-BE49-F238E27FC236}">
                <a16:creationId xmlns:a16="http://schemas.microsoft.com/office/drawing/2014/main" id="{798295A2-AF3E-4DD4-9E86-2BED6CA67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9007" y="2359938"/>
            <a:ext cx="4239100" cy="423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76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pic>
        <p:nvPicPr>
          <p:cNvPr id="9" name="Picture 2" descr="Asking for and Giving Directions - YouTube">
            <a:extLst>
              <a:ext uri="{FF2B5EF4-FFF2-40B4-BE49-F238E27FC236}">
                <a16:creationId xmlns:a16="http://schemas.microsoft.com/office/drawing/2014/main" id="{E313456D-B96E-4DC5-B585-102D11AED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946" y="1741781"/>
            <a:ext cx="8440615" cy="474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Town Center 60292 | City | Buy online at the Official LEGO® Shop GR">
            <a:extLst>
              <a:ext uri="{FF2B5EF4-FFF2-40B4-BE49-F238E27FC236}">
                <a16:creationId xmlns:a16="http://schemas.microsoft.com/office/drawing/2014/main" id="{2FA02ECF-9F91-43C7-98A9-3DA2D2D02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1373" y="1913207"/>
            <a:ext cx="5470627" cy="346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21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1908D6-2586-4918-BC3C-D03412908DCF}"/>
              </a:ext>
            </a:extLst>
          </p:cNvPr>
          <p:cNvSpPr txBox="1"/>
          <p:nvPr/>
        </p:nvSpPr>
        <p:spPr>
          <a:xfrm>
            <a:off x="588479" y="2606550"/>
            <a:ext cx="3146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Narrating a Story</a:t>
            </a:r>
            <a:endParaRPr lang="en-US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85AB40-53EA-4296-B63B-8ECE6D9C3D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4952" y="1644900"/>
            <a:ext cx="8283582" cy="5213100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3A81E72-EFE2-42C2-A21C-ABE2D82E38C1}"/>
              </a:ext>
            </a:extLst>
          </p:cNvPr>
          <p:cNvSpPr txBox="1">
            <a:spLocks/>
          </p:cNvSpPr>
          <p:nvPr/>
        </p:nvSpPr>
        <p:spPr>
          <a:xfrm>
            <a:off x="353205" y="4251450"/>
            <a:ext cx="5189464" cy="2606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Practice techniques in story telling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Expressing emotions while narrating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Role play can also be implemented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2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1908D6-2586-4918-BC3C-D03412908DCF}"/>
              </a:ext>
            </a:extLst>
          </p:cNvPr>
          <p:cNvSpPr txBox="1"/>
          <p:nvPr/>
        </p:nvSpPr>
        <p:spPr>
          <a:xfrm>
            <a:off x="581465" y="1644900"/>
            <a:ext cx="3146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Retelling a Story</a:t>
            </a:r>
            <a:endParaRPr lang="en-US" sz="2800" dirty="0"/>
          </a:p>
        </p:txBody>
      </p:sp>
      <p:pic>
        <p:nvPicPr>
          <p:cNvPr id="20482" name="Picture 2" descr="Creative Storytelling Classroom Activity | World of Better Learning">
            <a:extLst>
              <a:ext uri="{FF2B5EF4-FFF2-40B4-BE49-F238E27FC236}">
                <a16:creationId xmlns:a16="http://schemas.microsoft.com/office/drawing/2014/main" id="{B1D13843-8937-456C-B417-5FBCCB9E6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9273" y="2547954"/>
            <a:ext cx="5364516" cy="328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7D99EAD2-D840-445A-94AF-E1596C0FA881}"/>
              </a:ext>
            </a:extLst>
          </p:cNvPr>
          <p:cNvSpPr txBox="1">
            <a:spLocks/>
          </p:cNvSpPr>
          <p:nvPr/>
        </p:nvSpPr>
        <p:spPr>
          <a:xfrm>
            <a:off x="718965" y="2439043"/>
            <a:ext cx="5189464" cy="41587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Listen to a story, news bulletin, interview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Ask students to retell it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At the end, ask them to express how they felt about it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Ask other students to follow suite</a:t>
            </a:r>
            <a:endParaRPr lang="en-US" sz="22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51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1908D6-2586-4918-BC3C-D03412908DCF}"/>
              </a:ext>
            </a:extLst>
          </p:cNvPr>
          <p:cNvSpPr txBox="1"/>
          <p:nvPr/>
        </p:nvSpPr>
        <p:spPr>
          <a:xfrm>
            <a:off x="581465" y="1644900"/>
            <a:ext cx="404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Describing Something</a:t>
            </a:r>
            <a:endParaRPr lang="en-US" sz="28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CC1B709-4E54-49F0-8BDA-FFD53621C8F6}"/>
              </a:ext>
            </a:extLst>
          </p:cNvPr>
          <p:cNvSpPr txBox="1">
            <a:spLocks/>
          </p:cNvSpPr>
          <p:nvPr/>
        </p:nvSpPr>
        <p:spPr>
          <a:xfrm>
            <a:off x="733861" y="2533071"/>
            <a:ext cx="5261319" cy="43136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Object (Show and Tell)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Store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Monument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Painting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Museum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Focus on feelings too (not only physical attributes)</a:t>
            </a:r>
          </a:p>
        </p:txBody>
      </p:sp>
      <p:pic>
        <p:nvPicPr>
          <p:cNvPr id="16386" name="Picture 2" descr="3 Fantastic Ideas for Show and Tell for Teachers - 4 Kinder Teachers">
            <a:extLst>
              <a:ext uri="{FF2B5EF4-FFF2-40B4-BE49-F238E27FC236}">
                <a16:creationId xmlns:a16="http://schemas.microsoft.com/office/drawing/2014/main" id="{118CF00E-F640-4CFD-9F3E-8E67791DAA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36788" y="1786597"/>
            <a:ext cx="5261319" cy="469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26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1688122" y="742269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1908D6-2586-4918-BC3C-D03412908DCF}"/>
              </a:ext>
            </a:extLst>
          </p:cNvPr>
          <p:cNvSpPr txBox="1"/>
          <p:nvPr/>
        </p:nvSpPr>
        <p:spPr>
          <a:xfrm>
            <a:off x="581465" y="1644900"/>
            <a:ext cx="404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Describing Someone</a:t>
            </a:r>
            <a:endParaRPr lang="en-US" sz="2800" dirty="0"/>
          </a:p>
        </p:txBody>
      </p:sp>
      <p:pic>
        <p:nvPicPr>
          <p:cNvPr id="18434" name="Picture 2" descr="Scooby Doo characters on a white background free image download">
            <a:extLst>
              <a:ext uri="{FF2B5EF4-FFF2-40B4-BE49-F238E27FC236}">
                <a16:creationId xmlns:a16="http://schemas.microsoft.com/office/drawing/2014/main" id="{4B950885-41C3-4598-A02C-86F96D320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7575" y="1906073"/>
            <a:ext cx="5214425" cy="495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Understanding Emotional Expression: A Clinician&amp;#39;s Guide Jay Efran, Ph.D –  Philadelphia Psychology Network">
            <a:extLst>
              <a:ext uri="{FF2B5EF4-FFF2-40B4-BE49-F238E27FC236}">
                <a16:creationId xmlns:a16="http://schemas.microsoft.com/office/drawing/2014/main" id="{EACEF817-0C3B-41B6-BA25-FC5068DFF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246" y="2325162"/>
            <a:ext cx="6666662" cy="416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79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102650" y="749303"/>
            <a:ext cx="8440615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Classifying Oral Skills – What to Practice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690830" y="2040008"/>
            <a:ext cx="6849452" cy="41444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002060"/>
                </a:solidFill>
              </a:rPr>
              <a:t>Repertoire of Routines: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Interacting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Telephoning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Buying or Selling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Requests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Role-Play Interviews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Expressing Opinions</a:t>
            </a:r>
          </a:p>
          <a:p>
            <a:pPr marL="800100" lvl="1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Making Suggestions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0177EE-C136-4C40-8D0C-27DACA52E28E}"/>
              </a:ext>
            </a:extLst>
          </p:cNvPr>
          <p:cNvSpPr txBox="1"/>
          <p:nvPr/>
        </p:nvSpPr>
        <p:spPr>
          <a:xfrm>
            <a:off x="690830" y="6184410"/>
            <a:ext cx="3318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Based on Weir (1993</a:t>
            </a:r>
            <a:r>
              <a:rPr lang="en-US" sz="2400" dirty="0"/>
              <a:t>)</a:t>
            </a:r>
          </a:p>
        </p:txBody>
      </p:sp>
      <p:pic>
        <p:nvPicPr>
          <p:cNvPr id="19458" name="Picture 2" descr="News media interviews: What to say when you can&amp;#39;t say - Crystal Clear  Communications">
            <a:extLst>
              <a:ext uri="{FF2B5EF4-FFF2-40B4-BE49-F238E27FC236}">
                <a16:creationId xmlns:a16="http://schemas.microsoft.com/office/drawing/2014/main" id="{EC113C33-ADD5-443F-A695-122EEA246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1315" y="2788167"/>
            <a:ext cx="6624125" cy="294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39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Oral Mock Tests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59655" y="1920972"/>
            <a:ext cx="6724357" cy="46486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Record their oral mock test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Have them hear it afterwards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Share feedback with them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Focus on elements which need attention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Offer recommendations for enhancement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During first test, it’s okay to interrupt and offer guidelines as regards its format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1506" name="Picture 2" descr="Teachers Explain How to Avoid Getting Sick | SELF">
            <a:extLst>
              <a:ext uri="{FF2B5EF4-FFF2-40B4-BE49-F238E27FC236}">
                <a16:creationId xmlns:a16="http://schemas.microsoft.com/office/drawing/2014/main" id="{D3849C85-A0B5-4AC1-B3CA-2D92E6B0B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4012" y="2358762"/>
            <a:ext cx="4436232" cy="332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65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">
            <a:extLst>
              <a:ext uri="{FF2B5EF4-FFF2-40B4-BE49-F238E27FC236}">
                <a16:creationId xmlns:a16="http://schemas.microsoft.com/office/drawing/2014/main" id="{FF7EF4AC-91F4-4947-A195-85374ADFA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81955" y="104217"/>
            <a:ext cx="1636579" cy="127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3122038" y="861202"/>
            <a:ext cx="6443994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Helping stressful students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154746" y="1878769"/>
            <a:ext cx="5934582" cy="48315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Explain to students that stress is inevitable in ALL types of tests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Even examiners are stressed so it’s okay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We ALL make mistakes EVERY DAY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Examiners are people like everyone else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Many of them are also teachers </a:t>
            </a:r>
            <a:r>
              <a:rPr lang="en-US" sz="2800" dirty="0"/>
              <a:t>😉</a:t>
            </a:r>
            <a:endParaRPr lang="en-US" sz="40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2530" name="Picture 2" descr="How To Calm Your Nerves Before Your Driving Test | YourParkingSpace">
            <a:extLst>
              <a:ext uri="{FF2B5EF4-FFF2-40B4-BE49-F238E27FC236}">
                <a16:creationId xmlns:a16="http://schemas.microsoft.com/office/drawing/2014/main" id="{CB6FA923-DC2A-444E-99A3-DF6B8EAF9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7418" y="2194561"/>
            <a:ext cx="5934582" cy="396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90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804160" y="971514"/>
            <a:ext cx="6583679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Helping stressful students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154745" y="1878769"/>
            <a:ext cx="6583679" cy="48315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Practically speaking…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Messing up one part isn’t the end of the world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 final score is a culmination of over a dozen factors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 first impression we get of our performance is the one we should bear in mind. Self-doubt kicks in after we leave the exam room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3554" name="Picture 2" descr="Coping Skills For Teens: A Parent&amp;#39;s Guide To Stressed Teens">
            <a:extLst>
              <a:ext uri="{FF2B5EF4-FFF2-40B4-BE49-F238E27FC236}">
                <a16:creationId xmlns:a16="http://schemas.microsoft.com/office/drawing/2014/main" id="{7129643B-1DFE-4869-A2E6-53A9E5629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77662" y="2799471"/>
            <a:ext cx="4740872" cy="301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9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867465" y="1007527"/>
            <a:ext cx="6457070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dirty="0">
                <a:solidFill>
                  <a:srgbClr val="002060"/>
                </a:solidFill>
              </a:rPr>
              <a:t>Helping stressful students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154745" y="1878769"/>
            <a:ext cx="6457070" cy="35372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Practically speaking…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Examiners can’t tell you if you’ve passed or not 					– </a:t>
            </a:r>
            <a:r>
              <a:rPr lang="en-US" sz="2800" b="1" dirty="0">
                <a:solidFill>
                  <a:srgbClr val="002060"/>
                </a:solidFill>
              </a:rPr>
              <a:t>please don’t ask us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Don’t make assumptions of your mark by judging our facial expressions. </a:t>
            </a:r>
            <a:r>
              <a:rPr lang="en-US" sz="2800" b="1" dirty="0">
                <a:solidFill>
                  <a:srgbClr val="002060"/>
                </a:solidFill>
              </a:rPr>
              <a:t>WE’RE TIRED!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4578" name="Picture 2" descr="Exhaustion: Why am I always tired? Find the answer here | VLV Coach">
            <a:extLst>
              <a:ext uri="{FF2B5EF4-FFF2-40B4-BE49-F238E27FC236}">
                <a16:creationId xmlns:a16="http://schemas.microsoft.com/office/drawing/2014/main" id="{E24430CE-B044-4D5D-A6E0-A1248997E4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80960" y="2360299"/>
            <a:ext cx="4337574" cy="391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70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Students with SEN’s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59655" y="1920972"/>
            <a:ext cx="6794695" cy="46486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 test is tailored to their needs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time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elements examined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marking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Contact exam centre for details and guidelines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It’s our OBLIGATION as teachers to make sure our students are offered equal opportunity to perform and shine.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5122" name="Picture 2" descr="Teaching Students with Special Educational Needs (SENs) – Katherine Reilly">
            <a:extLst>
              <a:ext uri="{FF2B5EF4-FFF2-40B4-BE49-F238E27FC236}">
                <a16:creationId xmlns:a16="http://schemas.microsoft.com/office/drawing/2014/main" id="{2B0F729C-4C9B-4D66-9F80-845A60B78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2997" y="2682108"/>
            <a:ext cx="4637650" cy="223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72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Oral Exam B2 Level Student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858129" y="2477042"/>
            <a:ext cx="6794695" cy="22128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2060"/>
                </a:solidFill>
              </a:rPr>
              <a:t>The first stage is not assessed by most exams.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2060"/>
                </a:solidFill>
              </a:rPr>
              <a:t>Its purpose is to help the examinee get acquainted with the examiner and relax.</a:t>
            </a:r>
            <a:endParaRPr lang="en-US" sz="24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Watch Video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E4D067-1CEC-4A83-A867-25084606A9B4}"/>
              </a:ext>
            </a:extLst>
          </p:cNvPr>
          <p:cNvSpPr txBox="1"/>
          <p:nvPr/>
        </p:nvSpPr>
        <p:spPr>
          <a:xfrm>
            <a:off x="1297041" y="1741176"/>
            <a:ext cx="3872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Breaking the Ice</a:t>
            </a:r>
            <a:endParaRPr lang="en-US" sz="2800" dirty="0"/>
          </a:p>
        </p:txBody>
      </p:sp>
      <p:pic>
        <p:nvPicPr>
          <p:cNvPr id="1026" name="Picture 2" descr="Breaking the ice Images, Stock Photos &amp; Vectors | Shutterstock">
            <a:extLst>
              <a:ext uri="{FF2B5EF4-FFF2-40B4-BE49-F238E27FC236}">
                <a16:creationId xmlns:a16="http://schemas.microsoft.com/office/drawing/2014/main" id="{EA12B202-7770-6E6C-5B5C-F18A6AF4C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32978" y="2394468"/>
            <a:ext cx="2932557" cy="321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37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Oral Exam B2 Level Student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858129" y="2477042"/>
            <a:ext cx="6794695" cy="22128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2060"/>
                </a:solidFill>
              </a:rPr>
              <a:t>Is it better to socialize on the Internet or go out and make friends?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The candidate is in favor of going out to make friends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Watch Video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E4D067-1CEC-4A83-A867-25084606A9B4}"/>
              </a:ext>
            </a:extLst>
          </p:cNvPr>
          <p:cNvSpPr txBox="1"/>
          <p:nvPr/>
        </p:nvSpPr>
        <p:spPr>
          <a:xfrm>
            <a:off x="1120727" y="1728984"/>
            <a:ext cx="4975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Supporting an argument</a:t>
            </a:r>
            <a:endParaRPr lang="en-US" sz="2800" dirty="0"/>
          </a:p>
        </p:txBody>
      </p:sp>
      <p:pic>
        <p:nvPicPr>
          <p:cNvPr id="9" name="Picture 2" descr="If you think the internet has shaped how you communicate, wait until you  see how those born into the online world socialize | National Post">
            <a:extLst>
              <a:ext uri="{FF2B5EF4-FFF2-40B4-BE49-F238E27FC236}">
                <a16:creationId xmlns:a16="http://schemas.microsoft.com/office/drawing/2014/main" id="{0D0B93F7-C1AD-48EE-9F33-132125996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3698" y="2660488"/>
            <a:ext cx="3974207" cy="29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33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Oral Exam B2 Level Student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858129" y="2233798"/>
            <a:ext cx="6794695" cy="46242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2060"/>
                </a:solidFill>
              </a:rPr>
              <a:t>Is it better to socialize on the Internet or go out and make friends?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The candidate is in favor of going out to make friends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He has no claims to support his argument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“Face to Face is better”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“Internet is good for the communication”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Task goal has not been achieved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Language use is poor </a:t>
            </a:r>
            <a:r>
              <a:rPr lang="en-US" sz="2400" i="1" dirty="0">
                <a:solidFill>
                  <a:srgbClr val="002060"/>
                </a:solidFill>
              </a:rPr>
              <a:t>e.g. have-has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Linguistic Appropriateness </a:t>
            </a:r>
            <a:r>
              <a:rPr lang="en-US" sz="2400" i="1" dirty="0">
                <a:solidFill>
                  <a:srgbClr val="002060"/>
                </a:solidFill>
              </a:rPr>
              <a:t>“this”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E4D067-1CEC-4A83-A867-25084606A9B4}"/>
              </a:ext>
            </a:extLst>
          </p:cNvPr>
          <p:cNvSpPr txBox="1"/>
          <p:nvPr/>
        </p:nvSpPr>
        <p:spPr>
          <a:xfrm>
            <a:off x="1383324" y="1658684"/>
            <a:ext cx="4975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Supporting an argument</a:t>
            </a:r>
            <a:endParaRPr lang="en-US" sz="2800" dirty="0"/>
          </a:p>
        </p:txBody>
      </p:sp>
      <p:pic>
        <p:nvPicPr>
          <p:cNvPr id="35842" name="Picture 2" descr="If you think the internet has shaped how you communicate, wait until you  see how those born into the online world socialize | National Post">
            <a:extLst>
              <a:ext uri="{FF2B5EF4-FFF2-40B4-BE49-F238E27FC236}">
                <a16:creationId xmlns:a16="http://schemas.microsoft.com/office/drawing/2014/main" id="{7E0F8B77-B248-47A2-8FC6-96C0870D8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3698" y="2660488"/>
            <a:ext cx="3974207" cy="29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53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Oral Exam B2 Level Student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73722" y="2673347"/>
            <a:ext cx="6836900" cy="39666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Watch Video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First picture was described with basic vocabulary and a few mistakes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Second picture had inadequate description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His choice was underdeveloped “It’s the best choice and interesting”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E4D067-1CEC-4A83-A867-25084606A9B4}"/>
              </a:ext>
            </a:extLst>
          </p:cNvPr>
          <p:cNvSpPr txBox="1"/>
          <p:nvPr/>
        </p:nvSpPr>
        <p:spPr>
          <a:xfrm>
            <a:off x="1374695" y="1663015"/>
            <a:ext cx="55145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Describing Pictures and Selecting One for a Purpose</a:t>
            </a:r>
            <a:endParaRPr lang="en-US" sz="2800" dirty="0"/>
          </a:p>
        </p:txBody>
      </p:sp>
      <p:pic>
        <p:nvPicPr>
          <p:cNvPr id="34818" name="Picture 2" descr="Jeep Safari In Ranthambore, Online Jeep Safari Booking For Ranthambore  National Park">
            <a:extLst>
              <a:ext uri="{FF2B5EF4-FFF2-40B4-BE49-F238E27FC236}">
                <a16:creationId xmlns:a16="http://schemas.microsoft.com/office/drawing/2014/main" id="{C9D10087-BCDF-4CEA-ACDF-02C090701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203" y="2273033"/>
            <a:ext cx="4528331" cy="339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00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FFEB476-F38C-4B4D-889A-A49B9853D9A9}"/>
              </a:ext>
            </a:extLst>
          </p:cNvPr>
          <p:cNvSpPr txBox="1">
            <a:spLocks/>
          </p:cNvSpPr>
          <p:nvPr/>
        </p:nvSpPr>
        <p:spPr>
          <a:xfrm>
            <a:off x="2475914" y="861202"/>
            <a:ext cx="7765366" cy="745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>
                <a:solidFill>
                  <a:srgbClr val="002060"/>
                </a:solidFill>
              </a:rPr>
              <a:t>Oral Exam B2 Level Student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61F7F40-D68A-4A4E-9221-738E99BD0CF9}"/>
              </a:ext>
            </a:extLst>
          </p:cNvPr>
          <p:cNvSpPr txBox="1">
            <a:spLocks/>
          </p:cNvSpPr>
          <p:nvPr/>
        </p:nvSpPr>
        <p:spPr>
          <a:xfrm>
            <a:off x="773722" y="2332136"/>
            <a:ext cx="6794695" cy="43218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Watch Video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Despite grammar and lexical inaccuracies, he expressed his opinion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The conversation was sustained and included minor details – He wanted to stay near the Eiffel Tower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Despite these issues, he did have a comprehensive conversation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E4D067-1CEC-4A83-A867-25084606A9B4}"/>
              </a:ext>
            </a:extLst>
          </p:cNvPr>
          <p:cNvSpPr txBox="1"/>
          <p:nvPr/>
        </p:nvSpPr>
        <p:spPr>
          <a:xfrm>
            <a:off x="1666553" y="1644900"/>
            <a:ext cx="2129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Role Play</a:t>
            </a:r>
            <a:endParaRPr lang="en-US" sz="2800" dirty="0"/>
          </a:p>
        </p:txBody>
      </p:sp>
      <p:pic>
        <p:nvPicPr>
          <p:cNvPr id="33794" name="Picture 2" descr="Eiffel Tower - Wikipedia">
            <a:extLst>
              <a:ext uri="{FF2B5EF4-FFF2-40B4-BE49-F238E27FC236}">
                <a16:creationId xmlns:a16="http://schemas.microsoft.com/office/drawing/2014/main" id="{86AC2013-8BB1-45E2-BED0-320CBB050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5562" y="2168120"/>
            <a:ext cx="2129498" cy="393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62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D33D8-789E-46D3-A067-9CCC7964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238" y="696991"/>
            <a:ext cx="4251522" cy="86452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Thank you!!!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0CCAD-1B8E-4B6F-8CF3-F75605FEB4E2}"/>
              </a:ext>
            </a:extLst>
          </p:cNvPr>
          <p:cNvSpPr txBox="1"/>
          <p:nvPr/>
        </p:nvSpPr>
        <p:spPr>
          <a:xfrm>
            <a:off x="7360481" y="2593994"/>
            <a:ext cx="46527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Find us at: </a:t>
            </a:r>
          </a:p>
          <a:p>
            <a:endParaRPr lang="en-US" sz="2400" i="1" dirty="0"/>
          </a:p>
          <a:p>
            <a:r>
              <a:rPr lang="en-US" sz="2400" b="1" i="1" dirty="0"/>
              <a:t>eltnews.gr	flforum.gr</a:t>
            </a:r>
          </a:p>
          <a:p>
            <a:endParaRPr lang="en-US" sz="2400" dirty="0"/>
          </a:p>
          <a:p>
            <a:r>
              <a:rPr lang="en-US" sz="2400" i="1" dirty="0"/>
              <a:t>Email: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info@eltnews.gr</a:t>
            </a:r>
          </a:p>
          <a:p>
            <a:endParaRPr lang="en-US" sz="2400" dirty="0"/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Support: +30 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210 67 12 991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A29803-B61A-417D-82FC-C475B4E6B1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6842" y="1978209"/>
            <a:ext cx="1318315" cy="4182800"/>
          </a:xfrm>
          <a:prstGeom prst="rect">
            <a:avLst/>
          </a:prstGeom>
        </p:spPr>
      </p:pic>
      <p:pic>
        <p:nvPicPr>
          <p:cNvPr id="1026" name="Picture 2" descr="Facebook icon - Free download on Iconfinder">
            <a:extLst>
              <a:ext uri="{FF2B5EF4-FFF2-40B4-BE49-F238E27FC236}">
                <a16:creationId xmlns:a16="http://schemas.microsoft.com/office/drawing/2014/main" id="{EA96079D-C7B4-4423-BB1E-3097A00C9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0390" y="2590205"/>
            <a:ext cx="446490" cy="44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6C972F2-8326-41B3-803B-7DFDF94E0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7952" y="2613492"/>
            <a:ext cx="423203" cy="42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ree icon &amp;quot;LinkedIn icon&amp;quot;">
            <a:extLst>
              <a:ext uri="{FF2B5EF4-FFF2-40B4-BE49-F238E27FC236}">
                <a16:creationId xmlns:a16="http://schemas.microsoft.com/office/drawing/2014/main" id="{7808F1EC-4B29-4EEA-A56B-06B5D6BD0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40584" y="2590205"/>
            <a:ext cx="446490" cy="44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D186C2-0FD1-B3C7-1F55-B33799C08D4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034" y="2511589"/>
            <a:ext cx="4251522" cy="276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1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Wisp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22275</TotalTime>
  <Words>1626</Words>
  <Application>Microsoft Office PowerPoint</Application>
  <PresentationFormat>Widescreen</PresentationFormat>
  <Paragraphs>321</Paragraphs>
  <Slides>46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Katherine Reilly Author &amp; Educator</dc:title>
  <dc:creator>Katherine Reilly</dc:creator>
  <cp:lastModifiedBy>Katherine Reilly</cp:lastModifiedBy>
  <cp:revision>204</cp:revision>
  <dcterms:created xsi:type="dcterms:W3CDTF">2020-06-19T09:27:50Z</dcterms:created>
  <dcterms:modified xsi:type="dcterms:W3CDTF">2022-06-21T06:51:59Z</dcterms:modified>
</cp:coreProperties>
</file>